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1"/>
  </p:notesMasterIdLst>
  <p:handoutMasterIdLst>
    <p:handoutMasterId r:id="rId12"/>
  </p:handoutMasterIdLst>
  <p:sldIdLst>
    <p:sldId id="322" r:id="rId3"/>
    <p:sldId id="323" r:id="rId4"/>
    <p:sldId id="326" r:id="rId5"/>
    <p:sldId id="325" r:id="rId6"/>
    <p:sldId id="324" r:id="rId7"/>
    <p:sldId id="327" r:id="rId8"/>
    <p:sldId id="328" r:id="rId9"/>
    <p:sldId id="312" r:id="rId10"/>
  </p:sldIdLst>
  <p:sldSz cx="12188825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581" autoAdjust="0"/>
  </p:normalViewPr>
  <p:slideViewPr>
    <p:cSldViewPr showGuides="1">
      <p:cViewPr>
        <p:scale>
          <a:sx n="45" d="100"/>
          <a:sy n="45" d="100"/>
        </p:scale>
        <p:origin x="-835" y="-202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DE493-19D7-4EC9-97C9-5F26233F1106}" type="doc">
      <dgm:prSet loTypeId="urn:microsoft.com/office/officeart/2005/8/layout/hProcess4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FB986F71-3126-4196-BD30-74AEDC39A1CA}">
      <dgm:prSet phldrT="[Text]"/>
      <dgm:spPr/>
      <dgm:t>
        <a:bodyPr/>
        <a:lstStyle/>
        <a:p>
          <a:r>
            <a:rPr lang="en-US" dirty="0" err="1" smtClean="0"/>
            <a:t>Trustwothy</a:t>
          </a:r>
          <a:endParaRPr lang="en-US" dirty="0" smtClean="0"/>
        </a:p>
        <a:p>
          <a:r>
            <a:rPr lang="en-US" dirty="0" smtClean="0"/>
            <a:t>Single Case</a:t>
          </a:r>
        </a:p>
      </dgm:t>
    </dgm:pt>
    <dgm:pt modelId="{9B3CE34A-9B3E-4D5F-94E0-DFBB94FF5A03}" type="parTrans" cxnId="{1423FC72-83C7-4510-8021-28EAEA493E68}">
      <dgm:prSet/>
      <dgm:spPr/>
      <dgm:t>
        <a:bodyPr/>
        <a:lstStyle/>
        <a:p>
          <a:endParaRPr lang="en-US"/>
        </a:p>
      </dgm:t>
    </dgm:pt>
    <dgm:pt modelId="{D0B150DF-3AA4-454C-8652-25880449C422}" type="sibTrans" cxnId="{1423FC72-83C7-4510-8021-28EAEA493E68}">
      <dgm:prSet/>
      <dgm:spPr/>
      <dgm:t>
        <a:bodyPr/>
        <a:lstStyle/>
        <a:p>
          <a:endParaRPr lang="en-US"/>
        </a:p>
      </dgm:t>
    </dgm:pt>
    <dgm:pt modelId="{AB2E8498-CC81-452F-A895-08F3845AA347}">
      <dgm:prSet phldrT="[Text]"/>
      <dgm:spPr/>
      <dgm:t>
        <a:bodyPr/>
        <a:lstStyle/>
        <a:p>
          <a:r>
            <a:rPr lang="en-US" dirty="0" smtClean="0"/>
            <a:t>Deprivation can influence speech development in feral children</a:t>
          </a:r>
          <a:endParaRPr lang="en-US" dirty="0"/>
        </a:p>
      </dgm:t>
    </dgm:pt>
    <dgm:pt modelId="{4C65E2C8-0CBB-4D8C-AD60-6B0105C62B84}" type="parTrans" cxnId="{2D5B3E3B-3EE5-4072-933E-27DF5400591C}">
      <dgm:prSet/>
      <dgm:spPr/>
      <dgm:t>
        <a:bodyPr/>
        <a:lstStyle/>
        <a:p>
          <a:endParaRPr lang="en-US"/>
        </a:p>
      </dgm:t>
    </dgm:pt>
    <dgm:pt modelId="{9A1F3304-AA9E-4FBC-89BA-9095C80E47C9}" type="sibTrans" cxnId="{2D5B3E3B-3EE5-4072-933E-27DF5400591C}">
      <dgm:prSet/>
      <dgm:spPr/>
      <dgm:t>
        <a:bodyPr/>
        <a:lstStyle/>
        <a:p>
          <a:endParaRPr lang="en-US"/>
        </a:p>
      </dgm:t>
    </dgm:pt>
    <dgm:pt modelId="{F6D27D1B-CDCB-481F-B8FA-AB31B2A119DE}">
      <dgm:prSet phldrT="[Text]"/>
      <dgm:spPr/>
      <dgm:t>
        <a:bodyPr/>
        <a:lstStyle/>
        <a:p>
          <a:r>
            <a:rPr lang="en-US" dirty="0" smtClean="0"/>
            <a:t>Theoretical Generalization</a:t>
          </a:r>
          <a:endParaRPr lang="en-US" dirty="0"/>
        </a:p>
      </dgm:t>
    </dgm:pt>
    <dgm:pt modelId="{8A7BF306-8E53-4B16-9E7E-A79AE3DF6BE2}" type="parTrans" cxnId="{A63D53AC-541A-4D09-9620-8B1C8D7B91DE}">
      <dgm:prSet/>
      <dgm:spPr/>
      <dgm:t>
        <a:bodyPr/>
        <a:lstStyle/>
        <a:p>
          <a:endParaRPr lang="en-US"/>
        </a:p>
      </dgm:t>
    </dgm:pt>
    <dgm:pt modelId="{7AEB6639-3258-49E8-8B1F-B4A9C61922BE}" type="sibTrans" cxnId="{A63D53AC-541A-4D09-9620-8B1C8D7B91DE}">
      <dgm:prSet/>
      <dgm:spPr/>
      <dgm:t>
        <a:bodyPr/>
        <a:lstStyle/>
        <a:p>
          <a:endParaRPr lang="en-US"/>
        </a:p>
      </dgm:t>
    </dgm:pt>
    <dgm:pt modelId="{0B00F5A8-A0EF-4111-9D86-004317B4F49E}">
      <dgm:prSet phldrT="[Text]"/>
      <dgm:spPr/>
      <dgm:t>
        <a:bodyPr/>
        <a:lstStyle/>
        <a:p>
          <a:r>
            <a:rPr lang="en-US" dirty="0" smtClean="0"/>
            <a:t>Critical period for language acquisition theory</a:t>
          </a:r>
          <a:endParaRPr lang="en-US" dirty="0"/>
        </a:p>
      </dgm:t>
    </dgm:pt>
    <dgm:pt modelId="{EC916B99-8D26-4265-B7BE-BB461C68DA5C}" type="parTrans" cxnId="{86F910E7-C9D0-48E5-A3A3-C70127E96FC1}">
      <dgm:prSet/>
      <dgm:spPr/>
      <dgm:t>
        <a:bodyPr/>
        <a:lstStyle/>
        <a:p>
          <a:endParaRPr lang="en-US"/>
        </a:p>
      </dgm:t>
    </dgm:pt>
    <dgm:pt modelId="{CE48C676-980A-4BAC-A3C8-9ABC315DAE51}" type="sibTrans" cxnId="{86F910E7-C9D0-48E5-A3A3-C70127E96FC1}">
      <dgm:prSet/>
      <dgm:spPr/>
      <dgm:t>
        <a:bodyPr/>
        <a:lstStyle/>
        <a:p>
          <a:endParaRPr lang="en-US"/>
        </a:p>
      </dgm:t>
    </dgm:pt>
    <dgm:pt modelId="{58828492-5CEF-4AFE-95CB-5D7E6A18158B}">
      <dgm:prSet phldrT="[Text]"/>
      <dgm:spPr/>
      <dgm:t>
        <a:bodyPr/>
        <a:lstStyle/>
        <a:p>
          <a:r>
            <a:rPr lang="en-US" dirty="0" smtClean="0"/>
            <a:t>Inferential Generalization</a:t>
          </a:r>
          <a:endParaRPr lang="en-US" dirty="0"/>
        </a:p>
      </dgm:t>
    </dgm:pt>
    <dgm:pt modelId="{F664BA43-1B81-496F-A04E-CE4B4A525697}" type="parTrans" cxnId="{ECE9152A-59A8-4A3A-9D34-DB38A074F636}">
      <dgm:prSet/>
      <dgm:spPr/>
      <dgm:t>
        <a:bodyPr/>
        <a:lstStyle/>
        <a:p>
          <a:endParaRPr lang="en-US"/>
        </a:p>
      </dgm:t>
    </dgm:pt>
    <dgm:pt modelId="{2D386477-EC66-449A-8D41-5F8A212C3D8E}" type="sibTrans" cxnId="{ECE9152A-59A8-4A3A-9D34-DB38A074F636}">
      <dgm:prSet/>
      <dgm:spPr/>
      <dgm:t>
        <a:bodyPr/>
        <a:lstStyle/>
        <a:p>
          <a:endParaRPr lang="en-US"/>
        </a:p>
      </dgm:t>
    </dgm:pt>
    <dgm:pt modelId="{68838C34-4D02-49F8-ADD7-BFA90D87B7EA}">
      <dgm:prSet phldrT="[Text]"/>
      <dgm:spPr/>
      <dgm:t>
        <a:bodyPr/>
        <a:lstStyle/>
        <a:p>
          <a:r>
            <a:rPr lang="en-US" dirty="0" smtClean="0"/>
            <a:t>Environment influence on feral children</a:t>
          </a:r>
          <a:endParaRPr lang="en-US" dirty="0"/>
        </a:p>
      </dgm:t>
    </dgm:pt>
    <dgm:pt modelId="{F2AD00AD-6A23-4C89-A107-68EF5D1F0B94}" type="parTrans" cxnId="{4143D757-8617-4C89-8322-E3B29A1874AF}">
      <dgm:prSet/>
      <dgm:spPr/>
      <dgm:t>
        <a:bodyPr/>
        <a:lstStyle/>
        <a:p>
          <a:endParaRPr lang="en-US"/>
        </a:p>
      </dgm:t>
    </dgm:pt>
    <dgm:pt modelId="{FFC4FCE7-6F2F-4F91-A74A-7C4C32A81657}" type="sibTrans" cxnId="{4143D757-8617-4C89-8322-E3B29A1874AF}">
      <dgm:prSet/>
      <dgm:spPr/>
      <dgm:t>
        <a:bodyPr/>
        <a:lstStyle/>
        <a:p>
          <a:endParaRPr lang="en-US"/>
        </a:p>
      </dgm:t>
    </dgm:pt>
    <dgm:pt modelId="{3960CFF8-4383-4382-8D6D-F2A00F508E8D}" type="pres">
      <dgm:prSet presAssocID="{0E9DE493-19D7-4EC9-97C9-5F26233F1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6CFF54-5C8F-47F9-BFD8-D9AF3EADDA3E}" type="pres">
      <dgm:prSet presAssocID="{0E9DE493-19D7-4EC9-97C9-5F26233F1106}" presName="tSp" presStyleCnt="0"/>
      <dgm:spPr/>
    </dgm:pt>
    <dgm:pt modelId="{13688FBD-4079-41FE-A6A2-B5B0F293E6BF}" type="pres">
      <dgm:prSet presAssocID="{0E9DE493-19D7-4EC9-97C9-5F26233F1106}" presName="bSp" presStyleCnt="0"/>
      <dgm:spPr/>
    </dgm:pt>
    <dgm:pt modelId="{224851B6-C14D-49DE-883B-A13003DA4601}" type="pres">
      <dgm:prSet presAssocID="{0E9DE493-19D7-4EC9-97C9-5F26233F1106}" presName="process" presStyleCnt="0"/>
      <dgm:spPr/>
    </dgm:pt>
    <dgm:pt modelId="{1439717B-283C-48FF-AF62-1990F52B6512}" type="pres">
      <dgm:prSet presAssocID="{FB986F71-3126-4196-BD30-74AEDC39A1CA}" presName="composite1" presStyleCnt="0"/>
      <dgm:spPr/>
    </dgm:pt>
    <dgm:pt modelId="{BCCE6711-D1D8-4B2C-917E-41AB5A6114A8}" type="pres">
      <dgm:prSet presAssocID="{FB986F71-3126-4196-BD30-74AEDC39A1CA}" presName="dummyNode1" presStyleLbl="node1" presStyleIdx="0" presStyleCnt="3"/>
      <dgm:spPr/>
    </dgm:pt>
    <dgm:pt modelId="{96015622-8A46-45CF-A72A-2856B699B374}" type="pres">
      <dgm:prSet presAssocID="{FB986F71-3126-4196-BD30-74AEDC39A1CA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859F2-A9E8-4F95-9161-8EC68F2D30C4}" type="pres">
      <dgm:prSet presAssocID="{FB986F71-3126-4196-BD30-74AEDC39A1C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C6CF4-EDEB-4539-A36D-E0355B626199}" type="pres">
      <dgm:prSet presAssocID="{FB986F71-3126-4196-BD30-74AEDC39A1CA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CD5E9-9E94-4534-BAB4-3DB8EB44E7D0}" type="pres">
      <dgm:prSet presAssocID="{FB986F71-3126-4196-BD30-74AEDC39A1CA}" presName="connSite1" presStyleCnt="0"/>
      <dgm:spPr/>
    </dgm:pt>
    <dgm:pt modelId="{6A63D16E-EEE6-4267-97EA-5AD7D2BC4E84}" type="pres">
      <dgm:prSet presAssocID="{D0B150DF-3AA4-454C-8652-25880449C422}" presName="Name9" presStyleLbl="sibTrans2D1" presStyleIdx="0" presStyleCnt="2" custAng="233427" custScaleX="106753" custLinFactNeighborX="566" custLinFactNeighborY="-12426"/>
      <dgm:spPr/>
      <dgm:t>
        <a:bodyPr/>
        <a:lstStyle/>
        <a:p>
          <a:endParaRPr lang="en-US"/>
        </a:p>
      </dgm:t>
    </dgm:pt>
    <dgm:pt modelId="{59BAED1E-A4FE-4FA3-8716-57917AF47F38}" type="pres">
      <dgm:prSet presAssocID="{F6D27D1B-CDCB-481F-B8FA-AB31B2A119DE}" presName="composite2" presStyleCnt="0"/>
      <dgm:spPr/>
    </dgm:pt>
    <dgm:pt modelId="{5C833856-7FAF-4B27-932C-67C7D08339F2}" type="pres">
      <dgm:prSet presAssocID="{F6D27D1B-CDCB-481F-B8FA-AB31B2A119DE}" presName="dummyNode2" presStyleLbl="node1" presStyleIdx="0" presStyleCnt="3"/>
      <dgm:spPr/>
    </dgm:pt>
    <dgm:pt modelId="{E83793B4-2C5C-4D90-82FA-E5EE4745664D}" type="pres">
      <dgm:prSet presAssocID="{F6D27D1B-CDCB-481F-B8FA-AB31B2A119DE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FE978-6FBE-4424-80BE-B9E4B4DD0695}" type="pres">
      <dgm:prSet presAssocID="{F6D27D1B-CDCB-481F-B8FA-AB31B2A119D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D1FDE-4DD7-4FA5-8C70-0C747477B66C}" type="pres">
      <dgm:prSet presAssocID="{F6D27D1B-CDCB-481F-B8FA-AB31B2A119DE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56EF6-41FF-46C6-8829-911BFA533FFE}" type="pres">
      <dgm:prSet presAssocID="{F6D27D1B-CDCB-481F-B8FA-AB31B2A119DE}" presName="connSite2" presStyleCnt="0"/>
      <dgm:spPr/>
    </dgm:pt>
    <dgm:pt modelId="{DC2A0ADB-DCE3-4BF4-9952-0394865777AC}" type="pres">
      <dgm:prSet presAssocID="{7AEB6639-3258-49E8-8B1F-B4A9C61922BE}" presName="Name18" presStyleLbl="sibTrans2D1" presStyleIdx="1" presStyleCnt="2" custAng="0" custScaleX="400497" custScaleY="164099" custLinFactNeighborX="-46082" custLinFactNeighborY="41517"/>
      <dgm:spPr/>
      <dgm:t>
        <a:bodyPr/>
        <a:lstStyle/>
        <a:p>
          <a:endParaRPr lang="en-US"/>
        </a:p>
      </dgm:t>
    </dgm:pt>
    <dgm:pt modelId="{A874A3A3-A340-4ABC-99B5-7529D4415335}" type="pres">
      <dgm:prSet presAssocID="{58828492-5CEF-4AFE-95CB-5D7E6A18158B}" presName="composite1" presStyleCnt="0"/>
      <dgm:spPr/>
    </dgm:pt>
    <dgm:pt modelId="{14032C0B-60AE-432B-A713-F993D1C4BA8F}" type="pres">
      <dgm:prSet presAssocID="{58828492-5CEF-4AFE-95CB-5D7E6A18158B}" presName="dummyNode1" presStyleLbl="node1" presStyleIdx="1" presStyleCnt="3"/>
      <dgm:spPr/>
    </dgm:pt>
    <dgm:pt modelId="{69C28D3B-E083-42DF-9EA0-916CA12125A9}" type="pres">
      <dgm:prSet presAssocID="{58828492-5CEF-4AFE-95CB-5D7E6A18158B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715D2-C2C2-41EB-BDA3-21230FBA46DB}" type="pres">
      <dgm:prSet presAssocID="{58828492-5CEF-4AFE-95CB-5D7E6A18158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F5837-10E2-4FFC-A492-DB8A19EF48CA}" type="pres">
      <dgm:prSet presAssocID="{58828492-5CEF-4AFE-95CB-5D7E6A18158B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A154D-27BB-4CCE-9250-BCDD2CD5C383}" type="pres">
      <dgm:prSet presAssocID="{58828492-5CEF-4AFE-95CB-5D7E6A18158B}" presName="connSite1" presStyleCnt="0"/>
      <dgm:spPr/>
    </dgm:pt>
  </dgm:ptLst>
  <dgm:cxnLst>
    <dgm:cxn modelId="{1423FC72-83C7-4510-8021-28EAEA493E68}" srcId="{0E9DE493-19D7-4EC9-97C9-5F26233F1106}" destId="{FB986F71-3126-4196-BD30-74AEDC39A1CA}" srcOrd="0" destOrd="0" parTransId="{9B3CE34A-9B3E-4D5F-94E0-DFBB94FF5A03}" sibTransId="{D0B150DF-3AA4-454C-8652-25880449C422}"/>
    <dgm:cxn modelId="{4143D757-8617-4C89-8322-E3B29A1874AF}" srcId="{58828492-5CEF-4AFE-95CB-5D7E6A18158B}" destId="{68838C34-4D02-49F8-ADD7-BFA90D87B7EA}" srcOrd="0" destOrd="0" parTransId="{F2AD00AD-6A23-4C89-A107-68EF5D1F0B94}" sibTransId="{FFC4FCE7-6F2F-4F91-A74A-7C4C32A81657}"/>
    <dgm:cxn modelId="{0C99A0E7-7B5A-462A-BC31-41CB3B1D1005}" type="presOf" srcId="{0E9DE493-19D7-4EC9-97C9-5F26233F1106}" destId="{3960CFF8-4383-4382-8D6D-F2A00F508E8D}" srcOrd="0" destOrd="0" presId="urn:microsoft.com/office/officeart/2005/8/layout/hProcess4"/>
    <dgm:cxn modelId="{300E722A-937B-4681-BF9C-7933B3C6956A}" type="presOf" srcId="{F6D27D1B-CDCB-481F-B8FA-AB31B2A119DE}" destId="{029D1FDE-4DD7-4FA5-8C70-0C747477B66C}" srcOrd="0" destOrd="0" presId="urn:microsoft.com/office/officeart/2005/8/layout/hProcess4"/>
    <dgm:cxn modelId="{0DE04CA7-8D0A-42E1-B07A-0D64581626CA}" type="presOf" srcId="{7AEB6639-3258-49E8-8B1F-B4A9C61922BE}" destId="{DC2A0ADB-DCE3-4BF4-9952-0394865777AC}" srcOrd="0" destOrd="0" presId="urn:microsoft.com/office/officeart/2005/8/layout/hProcess4"/>
    <dgm:cxn modelId="{878AE697-35FC-403D-92A3-0B92F7B7EB7A}" type="presOf" srcId="{0B00F5A8-A0EF-4111-9D86-004317B4F49E}" destId="{E83793B4-2C5C-4D90-82FA-E5EE4745664D}" srcOrd="0" destOrd="0" presId="urn:microsoft.com/office/officeart/2005/8/layout/hProcess4"/>
    <dgm:cxn modelId="{E9730C94-0A42-4F8E-B45A-02CE25449719}" type="presOf" srcId="{AB2E8498-CC81-452F-A895-08F3845AA347}" destId="{BFE859F2-A9E8-4F95-9161-8EC68F2D30C4}" srcOrd="1" destOrd="0" presId="urn:microsoft.com/office/officeart/2005/8/layout/hProcess4"/>
    <dgm:cxn modelId="{0731A115-58A3-481B-8A1D-4C0F1D56F785}" type="presOf" srcId="{FB986F71-3126-4196-BD30-74AEDC39A1CA}" destId="{E18C6CF4-EDEB-4539-A36D-E0355B626199}" srcOrd="0" destOrd="0" presId="urn:microsoft.com/office/officeart/2005/8/layout/hProcess4"/>
    <dgm:cxn modelId="{C875BEE4-598B-4FE7-9AAC-474318887EB0}" type="presOf" srcId="{D0B150DF-3AA4-454C-8652-25880449C422}" destId="{6A63D16E-EEE6-4267-97EA-5AD7D2BC4E84}" srcOrd="0" destOrd="0" presId="urn:microsoft.com/office/officeart/2005/8/layout/hProcess4"/>
    <dgm:cxn modelId="{DC0556BF-DB8E-4C8C-A27B-FEA575AE48F1}" type="presOf" srcId="{68838C34-4D02-49F8-ADD7-BFA90D87B7EA}" destId="{843715D2-C2C2-41EB-BDA3-21230FBA46DB}" srcOrd="1" destOrd="0" presId="urn:microsoft.com/office/officeart/2005/8/layout/hProcess4"/>
    <dgm:cxn modelId="{56878CDA-253E-4C45-8745-6F7C37074EAE}" type="presOf" srcId="{58828492-5CEF-4AFE-95CB-5D7E6A18158B}" destId="{047F5837-10E2-4FFC-A492-DB8A19EF48CA}" srcOrd="0" destOrd="0" presId="urn:microsoft.com/office/officeart/2005/8/layout/hProcess4"/>
    <dgm:cxn modelId="{E113FEAA-1F7F-443C-BD88-38A807CEBD28}" type="presOf" srcId="{0B00F5A8-A0EF-4111-9D86-004317B4F49E}" destId="{67FFE978-6FBE-4424-80BE-B9E4B4DD0695}" srcOrd="1" destOrd="0" presId="urn:microsoft.com/office/officeart/2005/8/layout/hProcess4"/>
    <dgm:cxn modelId="{A63D53AC-541A-4D09-9620-8B1C8D7B91DE}" srcId="{0E9DE493-19D7-4EC9-97C9-5F26233F1106}" destId="{F6D27D1B-CDCB-481F-B8FA-AB31B2A119DE}" srcOrd="1" destOrd="0" parTransId="{8A7BF306-8E53-4B16-9E7E-A79AE3DF6BE2}" sibTransId="{7AEB6639-3258-49E8-8B1F-B4A9C61922BE}"/>
    <dgm:cxn modelId="{1BE66046-E00C-4ECF-A4C7-64A3E9346530}" type="presOf" srcId="{68838C34-4D02-49F8-ADD7-BFA90D87B7EA}" destId="{69C28D3B-E083-42DF-9EA0-916CA12125A9}" srcOrd="0" destOrd="0" presId="urn:microsoft.com/office/officeart/2005/8/layout/hProcess4"/>
    <dgm:cxn modelId="{86F910E7-C9D0-48E5-A3A3-C70127E96FC1}" srcId="{F6D27D1B-CDCB-481F-B8FA-AB31B2A119DE}" destId="{0B00F5A8-A0EF-4111-9D86-004317B4F49E}" srcOrd="0" destOrd="0" parTransId="{EC916B99-8D26-4265-B7BE-BB461C68DA5C}" sibTransId="{CE48C676-980A-4BAC-A3C8-9ABC315DAE51}"/>
    <dgm:cxn modelId="{ECE9152A-59A8-4A3A-9D34-DB38A074F636}" srcId="{0E9DE493-19D7-4EC9-97C9-5F26233F1106}" destId="{58828492-5CEF-4AFE-95CB-5D7E6A18158B}" srcOrd="2" destOrd="0" parTransId="{F664BA43-1B81-496F-A04E-CE4B4A525697}" sibTransId="{2D386477-EC66-449A-8D41-5F8A212C3D8E}"/>
    <dgm:cxn modelId="{792CF8D9-766B-49FE-B851-31297691E0C7}" type="presOf" srcId="{AB2E8498-CC81-452F-A895-08F3845AA347}" destId="{96015622-8A46-45CF-A72A-2856B699B374}" srcOrd="0" destOrd="0" presId="urn:microsoft.com/office/officeart/2005/8/layout/hProcess4"/>
    <dgm:cxn modelId="{2D5B3E3B-3EE5-4072-933E-27DF5400591C}" srcId="{FB986F71-3126-4196-BD30-74AEDC39A1CA}" destId="{AB2E8498-CC81-452F-A895-08F3845AA347}" srcOrd="0" destOrd="0" parTransId="{4C65E2C8-0CBB-4D8C-AD60-6B0105C62B84}" sibTransId="{9A1F3304-AA9E-4FBC-89BA-9095C80E47C9}"/>
    <dgm:cxn modelId="{7BE7AED0-385C-460E-A868-06962FF7BF4D}" type="presParOf" srcId="{3960CFF8-4383-4382-8D6D-F2A00F508E8D}" destId="{366CFF54-5C8F-47F9-BFD8-D9AF3EADDA3E}" srcOrd="0" destOrd="0" presId="urn:microsoft.com/office/officeart/2005/8/layout/hProcess4"/>
    <dgm:cxn modelId="{7C708C67-6B57-4F62-BFC8-44484A4BB8C4}" type="presParOf" srcId="{3960CFF8-4383-4382-8D6D-F2A00F508E8D}" destId="{13688FBD-4079-41FE-A6A2-B5B0F293E6BF}" srcOrd="1" destOrd="0" presId="urn:microsoft.com/office/officeart/2005/8/layout/hProcess4"/>
    <dgm:cxn modelId="{697CCE2B-9683-4DC0-A208-89C15D73093F}" type="presParOf" srcId="{3960CFF8-4383-4382-8D6D-F2A00F508E8D}" destId="{224851B6-C14D-49DE-883B-A13003DA4601}" srcOrd="2" destOrd="0" presId="urn:microsoft.com/office/officeart/2005/8/layout/hProcess4"/>
    <dgm:cxn modelId="{FB980B6C-7B77-4691-82C5-788FE8D96E48}" type="presParOf" srcId="{224851B6-C14D-49DE-883B-A13003DA4601}" destId="{1439717B-283C-48FF-AF62-1990F52B6512}" srcOrd="0" destOrd="0" presId="urn:microsoft.com/office/officeart/2005/8/layout/hProcess4"/>
    <dgm:cxn modelId="{77B1C0E7-D435-456C-A00F-39975DCDAA0B}" type="presParOf" srcId="{1439717B-283C-48FF-AF62-1990F52B6512}" destId="{BCCE6711-D1D8-4B2C-917E-41AB5A6114A8}" srcOrd="0" destOrd="0" presId="urn:microsoft.com/office/officeart/2005/8/layout/hProcess4"/>
    <dgm:cxn modelId="{983A13E1-DBFA-4048-8932-72A07B33F957}" type="presParOf" srcId="{1439717B-283C-48FF-AF62-1990F52B6512}" destId="{96015622-8A46-45CF-A72A-2856B699B374}" srcOrd="1" destOrd="0" presId="urn:microsoft.com/office/officeart/2005/8/layout/hProcess4"/>
    <dgm:cxn modelId="{9E4D9DC2-5878-4DF4-8197-C19BA06D0937}" type="presParOf" srcId="{1439717B-283C-48FF-AF62-1990F52B6512}" destId="{BFE859F2-A9E8-4F95-9161-8EC68F2D30C4}" srcOrd="2" destOrd="0" presId="urn:microsoft.com/office/officeart/2005/8/layout/hProcess4"/>
    <dgm:cxn modelId="{5175F6D1-9CB0-4593-BAC3-692D80EF050C}" type="presParOf" srcId="{1439717B-283C-48FF-AF62-1990F52B6512}" destId="{E18C6CF4-EDEB-4539-A36D-E0355B626199}" srcOrd="3" destOrd="0" presId="urn:microsoft.com/office/officeart/2005/8/layout/hProcess4"/>
    <dgm:cxn modelId="{43BDCF09-31AC-43B0-805E-DD1025F260DD}" type="presParOf" srcId="{1439717B-283C-48FF-AF62-1990F52B6512}" destId="{D9FCD5E9-9E94-4534-BAB4-3DB8EB44E7D0}" srcOrd="4" destOrd="0" presId="urn:microsoft.com/office/officeart/2005/8/layout/hProcess4"/>
    <dgm:cxn modelId="{6A5928FD-0A79-4F7E-879C-5F088F4602E9}" type="presParOf" srcId="{224851B6-C14D-49DE-883B-A13003DA4601}" destId="{6A63D16E-EEE6-4267-97EA-5AD7D2BC4E84}" srcOrd="1" destOrd="0" presId="urn:microsoft.com/office/officeart/2005/8/layout/hProcess4"/>
    <dgm:cxn modelId="{1C0B2966-A4D5-49CC-B7F2-A121C5C9817C}" type="presParOf" srcId="{224851B6-C14D-49DE-883B-A13003DA4601}" destId="{59BAED1E-A4FE-4FA3-8716-57917AF47F38}" srcOrd="2" destOrd="0" presId="urn:microsoft.com/office/officeart/2005/8/layout/hProcess4"/>
    <dgm:cxn modelId="{FE2DC098-A539-4BB8-8D74-C108718A6D23}" type="presParOf" srcId="{59BAED1E-A4FE-4FA3-8716-57917AF47F38}" destId="{5C833856-7FAF-4B27-932C-67C7D08339F2}" srcOrd="0" destOrd="0" presId="urn:microsoft.com/office/officeart/2005/8/layout/hProcess4"/>
    <dgm:cxn modelId="{16AAA183-E1A3-4ECF-997A-81333DC4EFCA}" type="presParOf" srcId="{59BAED1E-A4FE-4FA3-8716-57917AF47F38}" destId="{E83793B4-2C5C-4D90-82FA-E5EE4745664D}" srcOrd="1" destOrd="0" presId="urn:microsoft.com/office/officeart/2005/8/layout/hProcess4"/>
    <dgm:cxn modelId="{A310F834-0A95-4F4E-9CFF-8ED098D6F853}" type="presParOf" srcId="{59BAED1E-A4FE-4FA3-8716-57917AF47F38}" destId="{67FFE978-6FBE-4424-80BE-B9E4B4DD0695}" srcOrd="2" destOrd="0" presId="urn:microsoft.com/office/officeart/2005/8/layout/hProcess4"/>
    <dgm:cxn modelId="{FC3C9877-F1AB-4630-B09D-E2422D71C1B2}" type="presParOf" srcId="{59BAED1E-A4FE-4FA3-8716-57917AF47F38}" destId="{029D1FDE-4DD7-4FA5-8C70-0C747477B66C}" srcOrd="3" destOrd="0" presId="urn:microsoft.com/office/officeart/2005/8/layout/hProcess4"/>
    <dgm:cxn modelId="{0C23CC14-2827-4D42-B3F2-24A9658D4CA9}" type="presParOf" srcId="{59BAED1E-A4FE-4FA3-8716-57917AF47F38}" destId="{C2556EF6-41FF-46C6-8829-911BFA533FFE}" srcOrd="4" destOrd="0" presId="urn:microsoft.com/office/officeart/2005/8/layout/hProcess4"/>
    <dgm:cxn modelId="{03B78875-546F-4B9E-B138-1C0FF132346D}" type="presParOf" srcId="{224851B6-C14D-49DE-883B-A13003DA4601}" destId="{DC2A0ADB-DCE3-4BF4-9952-0394865777AC}" srcOrd="3" destOrd="0" presId="urn:microsoft.com/office/officeart/2005/8/layout/hProcess4"/>
    <dgm:cxn modelId="{470A6CA6-A9CE-464F-84DB-5DC13565A2C8}" type="presParOf" srcId="{224851B6-C14D-49DE-883B-A13003DA4601}" destId="{A874A3A3-A340-4ABC-99B5-7529D4415335}" srcOrd="4" destOrd="0" presId="urn:microsoft.com/office/officeart/2005/8/layout/hProcess4"/>
    <dgm:cxn modelId="{F6B1C4DA-988E-4055-9765-306F5A98CD06}" type="presParOf" srcId="{A874A3A3-A340-4ABC-99B5-7529D4415335}" destId="{14032C0B-60AE-432B-A713-F993D1C4BA8F}" srcOrd="0" destOrd="0" presId="urn:microsoft.com/office/officeart/2005/8/layout/hProcess4"/>
    <dgm:cxn modelId="{F9FB30AF-82A1-4872-8383-99625B6C2D69}" type="presParOf" srcId="{A874A3A3-A340-4ABC-99B5-7529D4415335}" destId="{69C28D3B-E083-42DF-9EA0-916CA12125A9}" srcOrd="1" destOrd="0" presId="urn:microsoft.com/office/officeart/2005/8/layout/hProcess4"/>
    <dgm:cxn modelId="{16665CFF-3E48-4ABD-A683-4C6BF569EDAE}" type="presParOf" srcId="{A874A3A3-A340-4ABC-99B5-7529D4415335}" destId="{843715D2-C2C2-41EB-BDA3-21230FBA46DB}" srcOrd="2" destOrd="0" presId="urn:microsoft.com/office/officeart/2005/8/layout/hProcess4"/>
    <dgm:cxn modelId="{A27E2538-F421-4EB9-A2F6-3C451A831951}" type="presParOf" srcId="{A874A3A3-A340-4ABC-99B5-7529D4415335}" destId="{047F5837-10E2-4FFC-A492-DB8A19EF48CA}" srcOrd="3" destOrd="0" presId="urn:microsoft.com/office/officeart/2005/8/layout/hProcess4"/>
    <dgm:cxn modelId="{043CCFDB-C988-4DED-8C9A-2A3B586895E5}" type="presParOf" srcId="{A874A3A3-A340-4ABC-99B5-7529D4415335}" destId="{7D6A154D-27BB-4CCE-9250-BCDD2CD5C38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15622-8A46-45CF-A72A-2856B699B374}">
      <dsp:nvSpPr>
        <dsp:cNvPr id="0" name=""/>
        <dsp:cNvSpPr/>
      </dsp:nvSpPr>
      <dsp:spPr>
        <a:xfrm>
          <a:off x="36244" y="1049273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Deprivation can influence speech development in feral children</a:t>
          </a:r>
          <a:endParaRPr lang="en-US" sz="2000" kern="1200" dirty="0"/>
        </a:p>
      </dsp:txBody>
      <dsp:txXfrm>
        <a:off x="82644" y="1095673"/>
        <a:ext cx="2351761" cy="1491398"/>
      </dsp:txXfrm>
    </dsp:sp>
    <dsp:sp modelId="{6A63D16E-EEE6-4267-97EA-5AD7D2BC4E84}">
      <dsp:nvSpPr>
        <dsp:cNvPr id="0" name=""/>
        <dsp:cNvSpPr/>
      </dsp:nvSpPr>
      <dsp:spPr>
        <a:xfrm rot="233427">
          <a:off x="1316257" y="1127907"/>
          <a:ext cx="2966669" cy="2779003"/>
        </a:xfrm>
        <a:prstGeom prst="leftCircularArrow">
          <a:avLst>
            <a:gd name="adj1" fmla="val 3451"/>
            <a:gd name="adj2" fmla="val 427731"/>
            <a:gd name="adj3" fmla="val 2203242"/>
            <a:gd name="adj4" fmla="val 9024489"/>
            <a:gd name="adj5" fmla="val 4027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18C6CF4-EDEB-4539-A36D-E0355B626199}">
      <dsp:nvSpPr>
        <dsp:cNvPr id="0" name=""/>
        <dsp:cNvSpPr/>
      </dsp:nvSpPr>
      <dsp:spPr>
        <a:xfrm>
          <a:off x="579480" y="2633472"/>
          <a:ext cx="2172943" cy="864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Trustwothy</a:t>
          </a:r>
          <a:endParaRPr lang="en-US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Single Case</a:t>
          </a:r>
        </a:p>
      </dsp:txBody>
      <dsp:txXfrm>
        <a:off x="604789" y="2658781"/>
        <a:ext cx="2122325" cy="813490"/>
      </dsp:txXfrm>
    </dsp:sp>
    <dsp:sp modelId="{E83793B4-2C5C-4D90-82FA-E5EE4745664D}">
      <dsp:nvSpPr>
        <dsp:cNvPr id="0" name=""/>
        <dsp:cNvSpPr/>
      </dsp:nvSpPr>
      <dsp:spPr>
        <a:xfrm>
          <a:off x="3209147" y="1049274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Critical period for language acquisition theory</a:t>
          </a:r>
          <a:endParaRPr lang="en-US" sz="2000" kern="1200" dirty="0"/>
        </a:p>
      </dsp:txBody>
      <dsp:txXfrm>
        <a:off x="3255547" y="1527728"/>
        <a:ext cx="2351761" cy="1491398"/>
      </dsp:txXfrm>
    </dsp:sp>
    <dsp:sp modelId="{DC2A0ADB-DCE3-4BF4-9952-0394865777AC}">
      <dsp:nvSpPr>
        <dsp:cNvPr id="0" name=""/>
        <dsp:cNvSpPr/>
      </dsp:nvSpPr>
      <dsp:spPr>
        <a:xfrm>
          <a:off x="-1522398" y="76188"/>
          <a:ext cx="12380821" cy="5072898"/>
        </a:xfrm>
        <a:prstGeom prst="circularArrow">
          <a:avLst>
            <a:gd name="adj1" fmla="val 3103"/>
            <a:gd name="adj2" fmla="val 381347"/>
            <a:gd name="adj3" fmla="val 19443143"/>
            <a:gd name="adj4" fmla="val 12575511"/>
            <a:gd name="adj5" fmla="val 3620"/>
          </a:avLst>
        </a:prstGeom>
        <a:gradFill rotWithShape="0">
          <a:gsLst>
            <a:gs pos="0">
              <a:schemeClr val="accent1">
                <a:shade val="90000"/>
                <a:hueOff val="462439"/>
                <a:satOff val="-11562"/>
                <a:lumOff val="343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462439"/>
                <a:satOff val="-11562"/>
                <a:lumOff val="343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462439"/>
                <a:satOff val="-11562"/>
                <a:lumOff val="343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29D1FDE-4DD7-4FA5-8C70-0C747477B66C}">
      <dsp:nvSpPr>
        <dsp:cNvPr id="0" name=""/>
        <dsp:cNvSpPr/>
      </dsp:nvSpPr>
      <dsp:spPr>
        <a:xfrm>
          <a:off x="3752383" y="617220"/>
          <a:ext cx="2172943" cy="864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Theoretical Generalization</a:t>
          </a:r>
          <a:endParaRPr lang="en-US" sz="2200" kern="1200" dirty="0"/>
        </a:p>
      </dsp:txBody>
      <dsp:txXfrm>
        <a:off x="3777692" y="642529"/>
        <a:ext cx="2122325" cy="813490"/>
      </dsp:txXfrm>
    </dsp:sp>
    <dsp:sp modelId="{69C28D3B-E083-42DF-9EA0-916CA12125A9}">
      <dsp:nvSpPr>
        <dsp:cNvPr id="0" name=""/>
        <dsp:cNvSpPr/>
      </dsp:nvSpPr>
      <dsp:spPr>
        <a:xfrm>
          <a:off x="6382050" y="1049273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Environment influence on feral children</a:t>
          </a:r>
          <a:endParaRPr lang="en-US" sz="2000" kern="1200" dirty="0"/>
        </a:p>
      </dsp:txBody>
      <dsp:txXfrm>
        <a:off x="6428450" y="1095673"/>
        <a:ext cx="2351761" cy="1491398"/>
      </dsp:txXfrm>
    </dsp:sp>
    <dsp:sp modelId="{047F5837-10E2-4FFC-A492-DB8A19EF48CA}">
      <dsp:nvSpPr>
        <dsp:cNvPr id="0" name=""/>
        <dsp:cNvSpPr/>
      </dsp:nvSpPr>
      <dsp:spPr>
        <a:xfrm>
          <a:off x="6925286" y="2633472"/>
          <a:ext cx="2172943" cy="864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Inferential Generalization</a:t>
          </a:r>
          <a:endParaRPr lang="en-US" sz="2200" kern="1200" dirty="0"/>
        </a:p>
      </dsp:txBody>
      <dsp:txXfrm>
        <a:off x="6950595" y="2658781"/>
        <a:ext cx="2122325" cy="813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10/1/2013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812" y="3581400"/>
            <a:ext cx="11657013" cy="121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/>
                </a:solidFill>
              </a:rPr>
              <a:t>Discuss the extent to which findings from a single case can be generalized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412" y="762000"/>
            <a:ext cx="8229600" cy="2895600"/>
          </a:xfrm>
        </p:spPr>
        <p:txBody>
          <a:bodyPr/>
          <a:lstStyle/>
          <a:p>
            <a:r>
              <a:rPr lang="en-US" dirty="0" smtClean="0"/>
              <a:t>Objective 4.3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Case studies have been criticized for lacking the grounds for generalization </a:t>
            </a:r>
          </a:p>
          <a:p>
            <a:pPr lvl="0"/>
            <a:r>
              <a:rPr lang="en-US" sz="3200" dirty="0" smtClean="0"/>
              <a:t>Yin </a:t>
            </a:r>
            <a:r>
              <a:rPr lang="en-US" sz="3200" dirty="0"/>
              <a:t>(1994) argued that case studies are only “generalizable to </a:t>
            </a:r>
            <a:r>
              <a:rPr lang="en-US" sz="3200" dirty="0" smtClean="0">
                <a:solidFill>
                  <a:schemeClr val="accent6"/>
                </a:solidFill>
              </a:rPr>
              <a:t>theoretical </a:t>
            </a:r>
            <a:r>
              <a:rPr lang="en-US" sz="3200" dirty="0">
                <a:solidFill>
                  <a:schemeClr val="accent6"/>
                </a:solidFill>
              </a:rPr>
              <a:t>propositions </a:t>
            </a:r>
            <a:r>
              <a:rPr lang="en-US" sz="3200" dirty="0"/>
              <a:t>and </a:t>
            </a:r>
            <a:r>
              <a:rPr lang="en-US" sz="3200" i="1" dirty="0"/>
              <a:t>not to </a:t>
            </a:r>
            <a:r>
              <a:rPr lang="en-US" sz="3200" dirty="0" smtClean="0"/>
              <a:t>populations” </a:t>
            </a:r>
          </a:p>
          <a:p>
            <a:pPr lvl="0"/>
            <a:r>
              <a:rPr lang="en-US" sz="3200" dirty="0" smtClean="0"/>
              <a:t>Although inferential generalization can occur with carefully designed case studies. </a:t>
            </a:r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from Case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200" dirty="0" smtClean="0"/>
              <a:t>A Case Study is known </a:t>
            </a:r>
            <a:r>
              <a:rPr lang="en-US" sz="3200" dirty="0"/>
              <a:t>as </a:t>
            </a:r>
            <a:r>
              <a:rPr lang="en-US" sz="3200" dirty="0" smtClean="0"/>
              <a:t>a </a:t>
            </a:r>
            <a:r>
              <a:rPr lang="en-US" sz="3200" dirty="0" smtClean="0">
                <a:solidFill>
                  <a:schemeClr val="accent6"/>
                </a:solidFill>
              </a:rPr>
              <a:t>triangulated </a:t>
            </a:r>
            <a:r>
              <a:rPr lang="en-US" sz="3200" dirty="0"/>
              <a:t>research strategy. </a:t>
            </a:r>
            <a:r>
              <a:rPr lang="en-US" sz="3200" dirty="0" smtClean="0"/>
              <a:t>This means that a single case can include </a:t>
            </a:r>
            <a:r>
              <a:rPr lang="en-US" sz="3200" dirty="0"/>
              <a:t>triangulation </a:t>
            </a:r>
            <a:r>
              <a:rPr lang="en-US" sz="3200" dirty="0" smtClean="0"/>
              <a:t> with </a:t>
            </a:r>
            <a:r>
              <a:rPr lang="en-US" sz="3200" dirty="0"/>
              <a:t>data, investigators, theories, and even methodologies. </a:t>
            </a:r>
            <a:endParaRPr lang="en-US" sz="3200" dirty="0" smtClean="0"/>
          </a:p>
          <a:p>
            <a:pPr lvl="0"/>
            <a:r>
              <a:rPr lang="en-US" sz="3200" dirty="0" smtClean="0"/>
              <a:t>Stake </a:t>
            </a:r>
            <a:r>
              <a:rPr lang="en-US" sz="3200" dirty="0"/>
              <a:t>(1995) stated that the protocols that are used to ensure accuracy and alternative explanations </a:t>
            </a:r>
            <a:r>
              <a:rPr lang="en-US" sz="3200" dirty="0" smtClean="0"/>
              <a:t>make generalizability (to some extent) possible with a single case.</a:t>
            </a:r>
          </a:p>
          <a:p>
            <a:pPr lvl="0"/>
            <a:r>
              <a:rPr lang="en-US" sz="3200" dirty="0" smtClean="0">
                <a:solidFill>
                  <a:schemeClr val="accent6"/>
                </a:solidFill>
              </a:rPr>
              <a:t>This occurs when proper procedures are followed to ensure trustworthiness of a single case.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Single Case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5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Yin has </a:t>
            </a:r>
            <a:r>
              <a:rPr lang="en-US" sz="3200" dirty="0"/>
              <a:t>explained that </a:t>
            </a:r>
            <a:r>
              <a:rPr lang="en-US" sz="3200" dirty="0" smtClean="0"/>
              <a:t>the </a:t>
            </a:r>
            <a:r>
              <a:rPr lang="en-US" sz="3200" dirty="0"/>
              <a:t>purpose of case studies is in “</a:t>
            </a:r>
            <a:r>
              <a:rPr lang="en-US" sz="3200" dirty="0">
                <a:solidFill>
                  <a:schemeClr val="accent6"/>
                </a:solidFill>
              </a:rPr>
              <a:t>analytical generalization</a:t>
            </a:r>
            <a:r>
              <a:rPr lang="en-US" sz="3200" dirty="0"/>
              <a:t>” to </a:t>
            </a:r>
            <a:r>
              <a:rPr lang="en-US" sz="3200" dirty="0">
                <a:solidFill>
                  <a:schemeClr val="accent6"/>
                </a:solidFill>
              </a:rPr>
              <a:t>expand theory </a:t>
            </a:r>
            <a:r>
              <a:rPr lang="en-US" sz="3200" dirty="0"/>
              <a:t>and not in </a:t>
            </a:r>
            <a:r>
              <a:rPr lang="en-US" sz="3200" dirty="0" smtClean="0"/>
              <a:t>statistical generalization</a:t>
            </a:r>
            <a:r>
              <a:rPr lang="en-US" sz="3200" dirty="0"/>
              <a:t>. </a:t>
            </a:r>
            <a:endParaRPr lang="en-US" sz="3200" dirty="0" smtClean="0"/>
          </a:p>
          <a:p>
            <a:pPr lvl="0"/>
            <a:r>
              <a:rPr lang="en-US" sz="3200" dirty="0" smtClean="0"/>
              <a:t>Thus, theory grows stronger with case studies and can potentially </a:t>
            </a:r>
            <a:r>
              <a:rPr lang="en-US" sz="3200" dirty="0" smtClean="0">
                <a:solidFill>
                  <a:schemeClr val="accent6"/>
                </a:solidFill>
              </a:rPr>
              <a:t>confirm previous bodies of literature.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Generalization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1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3" y="1904999"/>
            <a:ext cx="9524999" cy="457200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Hammersley</a:t>
            </a:r>
            <a:r>
              <a:rPr lang="en-US" sz="3200" dirty="0"/>
              <a:t> (1992) argues that evidence from other studies that provide converging evidence to previous case studies allow some generalization to </a:t>
            </a:r>
            <a:r>
              <a:rPr lang="en-US" sz="3200" dirty="0">
                <a:solidFill>
                  <a:schemeClr val="accent6"/>
                </a:solidFill>
              </a:rPr>
              <a:t>individuals similar to those used in the </a:t>
            </a:r>
            <a:r>
              <a:rPr lang="en-US" sz="3200" dirty="0" smtClean="0">
                <a:solidFill>
                  <a:schemeClr val="accent6"/>
                </a:solidFill>
              </a:rPr>
              <a:t>studies.</a:t>
            </a:r>
          </a:p>
          <a:p>
            <a:r>
              <a:rPr lang="en-US" sz="3200" dirty="0" smtClean="0">
                <a:solidFill>
                  <a:schemeClr val="accent6"/>
                </a:solidFill>
              </a:rPr>
              <a:t>Thus, if we are studying a specific group or culture, we are able to apply the single case to similar groups. </a:t>
            </a:r>
          </a:p>
          <a:p>
            <a:r>
              <a:rPr lang="en-US" sz="3200" dirty="0" smtClean="0">
                <a:solidFill>
                  <a:schemeClr val="accent6"/>
                </a:solidFill>
              </a:rPr>
              <a:t>This also depends on the rich-thick description of the case and the context.  </a:t>
            </a:r>
          </a:p>
          <a:p>
            <a:endParaRPr lang="en-US" sz="32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Inferential Generalization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2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3" y="1904999"/>
            <a:ext cx="9524999" cy="4572001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dirty="0">
                <a:solidFill>
                  <a:schemeClr val="accent6"/>
                </a:solidFill>
              </a:rPr>
              <a:t>intrinsic </a:t>
            </a:r>
            <a:r>
              <a:rPr lang="en-US" sz="3200" dirty="0" smtClean="0">
                <a:solidFill>
                  <a:schemeClr val="accent6"/>
                </a:solidFill>
              </a:rPr>
              <a:t>case</a:t>
            </a:r>
            <a:r>
              <a:rPr lang="en-US" sz="3200" dirty="0" smtClean="0"/>
              <a:t>, as previously discussed, is </a:t>
            </a:r>
            <a:r>
              <a:rPr lang="en-US" sz="3200" dirty="0"/>
              <a:t>often </a:t>
            </a:r>
            <a:r>
              <a:rPr lang="en-US" sz="3200" dirty="0">
                <a:solidFill>
                  <a:schemeClr val="accent6"/>
                </a:solidFill>
              </a:rPr>
              <a:t>exploratory in nature</a:t>
            </a:r>
            <a:r>
              <a:rPr lang="en-US" sz="3200" dirty="0"/>
              <a:t>, and the researcher is </a:t>
            </a:r>
            <a:r>
              <a:rPr lang="en-US" sz="3200" dirty="0">
                <a:solidFill>
                  <a:schemeClr val="accent6"/>
                </a:solidFill>
              </a:rPr>
              <a:t>guided by his or her interest in the case itself rather than in extending theory or generalizing across cases. </a:t>
            </a:r>
            <a:endParaRPr lang="en-US" sz="3200" dirty="0" smtClean="0">
              <a:solidFill>
                <a:schemeClr val="accent6"/>
              </a:solidFill>
            </a:endParaRPr>
          </a:p>
          <a:p>
            <a:r>
              <a:rPr lang="en-US" sz="3200" dirty="0" smtClean="0">
                <a:solidFill>
                  <a:schemeClr val="accent6"/>
                </a:solidFill>
              </a:rPr>
              <a:t>In this type of case study, generalization is not the aim nor is it advised. The nature of a single intrinsic case do not design themselves to generalize theoretically or inferentially. 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with caution: Not in all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89012" y="330200"/>
            <a:ext cx="6172199" cy="43815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How can we generalize from </a:t>
            </a:r>
            <a:r>
              <a:rPr lang="en-US" sz="6000" dirty="0" smtClean="0">
                <a:solidFill>
                  <a:schemeClr val="tx1"/>
                </a:solidFill>
              </a:rPr>
              <a:t>The Case of Genie?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2" y="1828800"/>
            <a:ext cx="38100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46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 title="SmartArt samp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792571"/>
              </p:ext>
            </p:extLst>
          </p:nvPr>
        </p:nvGraphicFramePr>
        <p:xfrm>
          <a:off x="1522413" y="1905000"/>
          <a:ext cx="913447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we can generalize from a single case.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223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S103460636 (1)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ue atom design template" id="{88D99BA8-EA61-49B7-A82C-02C934D1545A}" vid="{E9C00F38-7B18-4192-A9FF-2047DACB0129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CB4D22-CC71-4301-BDD0-992E9D528F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TS103460636 (1)</Template>
  <TotalTime>0</TotalTime>
  <Words>349</Words>
  <Application>Microsoft Office PowerPoint</Application>
  <PresentationFormat>Custom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TS103460636 (1)</vt:lpstr>
      <vt:lpstr>Objective 4.3</vt:lpstr>
      <vt:lpstr>Generalizing from Case Studies</vt:lpstr>
      <vt:lpstr>Elements of a Single Case Study</vt:lpstr>
      <vt:lpstr>Theoretical Generalization</vt:lpstr>
      <vt:lpstr>Inferential Generalization</vt:lpstr>
      <vt:lpstr>Generalizing with caution: Not in all cases</vt:lpstr>
      <vt:lpstr>How can we generalize from The Case of Genie?</vt:lpstr>
      <vt:lpstr>How we can generalize from a single case.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2013-10-02T02:13:03Z</dcterms:created>
  <dcterms:modified xsi:type="dcterms:W3CDTF">2013-10-02T03:20:38Z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TC034606369991</vt:lpwstr>
  </property>
</Properties>
</file>