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7" r:id="rId3"/>
    <p:sldId id="338" r:id="rId4"/>
    <p:sldId id="259" r:id="rId5"/>
    <p:sldId id="339" r:id="rId6"/>
    <p:sldId id="345" r:id="rId7"/>
    <p:sldId id="341" r:id="rId8"/>
    <p:sldId id="346" r:id="rId9"/>
    <p:sldId id="348" r:id="rId10"/>
    <p:sldId id="360" r:id="rId11"/>
    <p:sldId id="361" r:id="rId12"/>
    <p:sldId id="362" r:id="rId13"/>
    <p:sldId id="363" r:id="rId14"/>
    <p:sldId id="354" r:id="rId15"/>
    <p:sldId id="353" r:id="rId16"/>
    <p:sldId id="364" r:id="rId17"/>
    <p:sldId id="365" r:id="rId18"/>
    <p:sldId id="366" r:id="rId19"/>
    <p:sldId id="367" r:id="rId20"/>
    <p:sldId id="349" r:id="rId21"/>
    <p:sldId id="352" r:id="rId22"/>
    <p:sldId id="368" r:id="rId23"/>
    <p:sldId id="295" r:id="rId24"/>
    <p:sldId id="312" r:id="rId25"/>
    <p:sldId id="36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sto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2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FB836C-90A5-7C40-9610-591CFF9ABC28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F88E43-D860-E447-87A0-4AFB0DB87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30F7-0DF1-FA48-86DE-E0BBEB0F6A96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1B2F-4584-244D-8F08-2A250FDE2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4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3768-9E31-7C4F-BF6B-DCCFA416F168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0254-57A5-FE4E-B598-EA6006350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59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B26036-3C20-A34D-877B-508A70F2B2BB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BDC7-445E-5C45-BDC6-B1999DF40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5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1CE18E-A53B-E340-B989-DAFF9F55A589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F517-1667-A14F-A753-0890EEFE2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51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3AC202-2510-9F48-89E0-5493FF8306E1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0384-2AA1-5044-9079-83A59F64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10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A1FD-E9AE-CB4E-82E0-731ED94CDC1F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43DA-866A-5643-9BF3-E0A2D302B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2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FC91-A2EC-0741-8C40-77A656DE75C2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D1FF-F427-C841-9C4E-2403FC0A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DB92-8C31-5E42-9754-51A8976CF9C0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B0BB-E95B-6049-8360-17E929A59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4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7435-9D4B-8547-9FAC-410954EB7E47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E897-623E-DB4E-9ACF-A9762683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BE4D4B-5321-BD4F-96B2-5A3082B83053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9163DB-C479-854E-8BA0-7B2A30235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5341-EA0D-EB4A-A9A0-9430267303A2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2472-3DA8-0049-AB97-51208E6D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8505-2850-AE46-9F43-3474F72704AB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92D3-ADA0-0848-8B6B-CA135A34C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5307-D136-FF40-B02C-E81D924F4F47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2CF4-F6F5-2749-A74A-4DFFCB534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AD33-98F6-5443-98D4-477A5E3C0EC3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9966-E5FB-7F4D-8994-656212389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1FF6-FAA0-C04E-92CD-5B3C082C738A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3E21-E520-F948-95FC-AFF9FFFA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4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2E270-C76C-3946-98D4-CA68722CF03A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0F1F-8225-2E4B-A87F-81E9A1DF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4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58E242-C4D0-A842-9002-F92F1D4170CF}" type="datetimeFigureOut">
              <a:rPr lang="en-US"/>
              <a:pPr>
                <a:defRPr/>
              </a:pPr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FF9992-FC37-144E-9863-0BEF874AB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5" r:id="rId2"/>
    <p:sldLayoutId id="2147483694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5" r:id="rId10"/>
    <p:sldLayoutId id="2147483696" r:id="rId11"/>
    <p:sldLayoutId id="2147483697" r:id="rId12"/>
    <p:sldLayoutId id="2147483698" r:id="rId13"/>
    <p:sldLayoutId id="2147483692" r:id="rId14"/>
    <p:sldLayoutId id="2147483699" r:id="rId15"/>
    <p:sldLayoutId id="2147483700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sz="22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FFDC62"/>
        </a:buClr>
        <a:buSzPct val="90000"/>
        <a:buFont typeface="Wingdings" charset="0"/>
        <a:buChar char="S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rgbClr val="FFDC62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toronto.ca/chp/download/RptsandPresents/effectivenessofHP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r>
              <a:rPr lang="en-US" dirty="0" smtClean="0">
                <a:latin typeface="Calisto MT" charset="0"/>
              </a:rPr>
              <a:t>Health Promotion</a:t>
            </a:r>
            <a:endParaRPr lang="en-US" dirty="0">
              <a:latin typeface="Calisto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8350"/>
            <a:ext cx="8228013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FINAL lecture!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Defining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725813" cy="3660775"/>
          </a:xfrm>
        </p:spPr>
        <p:txBody>
          <a:bodyPr rtlCol="0">
            <a:noAutofit/>
          </a:bodyPr>
          <a:lstStyle/>
          <a:p>
            <a:r>
              <a:rPr lang="en-US" sz="2400" dirty="0" smtClean="0"/>
              <a:t>Essentially, multifaceted problems require a multifaceted approach. </a:t>
            </a:r>
          </a:p>
          <a:p>
            <a:r>
              <a:rPr lang="en-US" sz="2400" dirty="0" smtClean="0"/>
              <a:t>Reviews </a:t>
            </a:r>
            <a:r>
              <a:rPr lang="en-US" sz="2400" dirty="0"/>
              <a:t>of evidence for the effectiveness of health promotion interventions showed that interventions using a </a:t>
            </a:r>
            <a:r>
              <a:rPr lang="en-US" sz="2400" b="1" dirty="0"/>
              <a:t>combination of health promotion strategies and actions </a:t>
            </a:r>
            <a:r>
              <a:rPr lang="en-US" sz="2400" dirty="0"/>
              <a:t>are effective and cost-effective at preventing and addressing a wide variety of chronic diseases and their associated risk factors, as well as health determinants.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Defining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725813" cy="366077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Commonalities among effective health promotion strategies:</a:t>
            </a:r>
          </a:p>
          <a:p>
            <a:pPr lvl="1"/>
            <a:r>
              <a:rPr lang="en-US" dirty="0"/>
              <a:t>Investment in building healthy public policy is a key </a:t>
            </a:r>
            <a:r>
              <a:rPr lang="en-US" dirty="0" smtClean="0"/>
              <a:t>strategy (community-based).</a:t>
            </a:r>
          </a:p>
          <a:p>
            <a:pPr lvl="1"/>
            <a:r>
              <a:rPr lang="en-US" dirty="0"/>
              <a:t>Supportive environments need to be created at all </a:t>
            </a:r>
            <a:r>
              <a:rPr lang="en-US" dirty="0" smtClean="0"/>
              <a:t>levels (interpersonally-based).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/>
              <a:t>skills development must be combined with other strategies for </a:t>
            </a:r>
            <a:r>
              <a:rPr lang="en-US" dirty="0" smtClean="0"/>
              <a:t>effectiveness (individual-based).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Public Policy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725813" cy="3660775"/>
          </a:xfrm>
        </p:spPr>
        <p:txBody>
          <a:bodyPr rtlCol="0">
            <a:noAutofit/>
          </a:bodyPr>
          <a:lstStyle/>
          <a:p>
            <a:pPr marL="349250" lvl="1" indent="0">
              <a:buNone/>
            </a:pPr>
            <a:r>
              <a:rPr lang="en-US" sz="2400" dirty="0"/>
              <a:t>Investment in building healthy public policy is a key strategy (community-based)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Reviews of health promotion interventions addressing several issues and determinants identified the </a:t>
            </a:r>
            <a:r>
              <a:rPr lang="en-US" sz="2400" b="1" dirty="0"/>
              <a:t>creation of healthy public policy </a:t>
            </a:r>
            <a:r>
              <a:rPr lang="en-US" sz="2400" dirty="0"/>
              <a:t>as a key strategy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Relevant actions include investment in government and social policy, the creation of legislation and </a:t>
            </a:r>
            <a:r>
              <a:rPr lang="en-US" sz="2400" dirty="0" smtClean="0"/>
              <a:t>regulations.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4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r>
              <a:rPr lang="en-US" dirty="0" smtClean="0">
                <a:latin typeface="Calisto MT" charset="0"/>
              </a:rPr>
              <a:t>Discussion #2</a:t>
            </a:r>
            <a:endParaRPr lang="en-US" dirty="0">
              <a:latin typeface="Calisto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8350"/>
            <a:ext cx="8228013" cy="1066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  <a:ea typeface="+mn-ea"/>
                <a:cs typeface="+mn-cs"/>
              </a:rPr>
              <a:t>Why is public policy important in health promotion?</a:t>
            </a:r>
            <a:endParaRPr lang="en-US" sz="3600" dirty="0">
              <a:solidFill>
                <a:schemeClr val="bg2">
                  <a:lumMod val="90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65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Public Policy in Health Promotion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44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Shaping the environment</a:t>
            </a:r>
            <a:endParaRPr lang="en-US" sz="2400" b="1" dirty="0"/>
          </a:p>
          <a:p>
            <a:r>
              <a:rPr lang="en-US" sz="2000" dirty="0"/>
              <a:t>There are many reasons why </a:t>
            </a:r>
            <a:r>
              <a:rPr lang="en-US" sz="2000" dirty="0" smtClean="0"/>
              <a:t>public policy plays an important role on health promotion. </a:t>
            </a:r>
            <a:r>
              <a:rPr lang="en-US" sz="2000" dirty="0"/>
              <a:t>The major one is the </a:t>
            </a:r>
            <a:r>
              <a:rPr lang="en-US" sz="2000" b="1" dirty="0"/>
              <a:t>pervasive impact of policy </a:t>
            </a:r>
            <a:r>
              <a:rPr lang="en-US" sz="2000" dirty="0"/>
              <a:t>on our lives. </a:t>
            </a:r>
            <a:endParaRPr lang="en-US" sz="2000" dirty="0" smtClean="0"/>
          </a:p>
          <a:p>
            <a:r>
              <a:rPr lang="en-US" sz="2000" dirty="0" smtClean="0"/>
              <a:t>“</a:t>
            </a:r>
            <a:r>
              <a:rPr lang="en-US" sz="2000" dirty="0"/>
              <a:t>The outcome of the political process is a set of policies that affects the lives of citizens, often in very profound ways” (Peters, 2004, p. 15). </a:t>
            </a:r>
            <a:endParaRPr lang="en-US" sz="2000" dirty="0" smtClean="0"/>
          </a:p>
          <a:p>
            <a:r>
              <a:rPr lang="en-US" sz="2000" dirty="0" smtClean="0"/>
              <a:t>When </a:t>
            </a:r>
            <a:r>
              <a:rPr lang="en-US" sz="2000" dirty="0"/>
              <a:t>we fasten our seat belts in a car, </a:t>
            </a:r>
            <a:r>
              <a:rPr lang="en-US" sz="2000" dirty="0" smtClean="0"/>
              <a:t>smoke in “smoking sections”, read food labels, </a:t>
            </a:r>
            <a:r>
              <a:rPr lang="en-US" sz="2000" dirty="0"/>
              <a:t>and </a:t>
            </a:r>
            <a:r>
              <a:rPr lang="en-US" sz="2000" dirty="0" smtClean="0"/>
              <a:t>have limitations prescription medication intake, </a:t>
            </a:r>
            <a:r>
              <a:rPr lang="en-US" sz="2000" dirty="0"/>
              <a:t>our activities and options are the result of public policy </a:t>
            </a:r>
            <a:r>
              <a:rPr lang="en-US" sz="2000" dirty="0" smtClean="0"/>
              <a:t>which essentially shapes and controls many health-related behaviors. </a:t>
            </a:r>
            <a:endParaRPr lang="en-US" sz="20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4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Changing the environment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/>
              <a:t>Public policy is an important piece in </a:t>
            </a:r>
            <a:r>
              <a:rPr lang="en-US" sz="2400" dirty="0" smtClean="0"/>
              <a:t>fighting health-related issues. Public policy plays a large role in the availability of certain substances. For </a:t>
            </a:r>
            <a:r>
              <a:rPr lang="en-US" sz="2400" dirty="0"/>
              <a:t>example</a:t>
            </a:r>
            <a:r>
              <a:rPr lang="en-US" sz="2400" dirty="0" smtClean="0"/>
              <a:t>, public policies can potentially: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-Create smoke-free spaces. - Make </a:t>
            </a:r>
            <a:r>
              <a:rPr lang="en-US" sz="2000" dirty="0"/>
              <a:t>tobacco </a:t>
            </a:r>
            <a:r>
              <a:rPr lang="en-US" sz="2000" i="1" dirty="0"/>
              <a:t>more expensive and less available </a:t>
            </a:r>
            <a:r>
              <a:rPr lang="en-US" sz="2000" dirty="0"/>
              <a:t>– major deterrents to youth starting. - Ensure that tobacco is not marketed to youth. - Provide insurance coverage to help people quit. - Ensure funding for tobacco prevention and education.</a:t>
            </a:r>
            <a:endParaRPr lang="en-US" sz="20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Changing the environment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/>
              <a:t>Several reviews </a:t>
            </a:r>
            <a:r>
              <a:rPr lang="en-US" sz="2400" dirty="0" smtClean="0"/>
              <a:t>also point </a:t>
            </a:r>
            <a:r>
              <a:rPr lang="en-US" sz="2400" dirty="0"/>
              <a:t>to creating supportive conditions and environments as a strategy that is essential in order to ensure that other strategies are effective.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This includes implementing a variety of actions that represent </a:t>
            </a:r>
            <a:r>
              <a:rPr lang="en-US" sz="2400" b="1" dirty="0"/>
              <a:t>supportive conditions </a:t>
            </a:r>
            <a:r>
              <a:rPr lang="en-US" sz="2400" dirty="0"/>
              <a:t>at the structural (policy), social (including community) and individual </a:t>
            </a:r>
            <a:r>
              <a:rPr lang="en-US" sz="2400" dirty="0" smtClean="0"/>
              <a:t>levels. </a:t>
            </a:r>
          </a:p>
          <a:p>
            <a:pPr marL="0" indent="0">
              <a:buNone/>
            </a:pPr>
            <a:r>
              <a:rPr lang="en-US" sz="2400" dirty="0" smtClean="0"/>
              <a:t>Many effective programs include the </a:t>
            </a:r>
            <a:r>
              <a:rPr lang="en-US" sz="2400" dirty="0"/>
              <a:t>availability of instrumental supports such as </a:t>
            </a:r>
            <a:r>
              <a:rPr lang="en-US" sz="2400" dirty="0" smtClean="0"/>
              <a:t>dieting strategies, </a:t>
            </a:r>
            <a:r>
              <a:rPr lang="en-US" sz="2400" dirty="0"/>
              <a:t>and psychosocial and emotional supports such as </a:t>
            </a:r>
            <a:r>
              <a:rPr lang="en-US" sz="2400" dirty="0" smtClean="0"/>
              <a:t>counseling, </a:t>
            </a:r>
            <a:r>
              <a:rPr lang="en-US" sz="2400" dirty="0"/>
              <a:t>peer </a:t>
            </a:r>
            <a:r>
              <a:rPr lang="en-US" sz="2400" dirty="0" smtClean="0"/>
              <a:t>counseling, </a:t>
            </a:r>
            <a:r>
              <a:rPr lang="en-US" sz="2400" dirty="0"/>
              <a:t>outreach and life skills training. </a:t>
            </a:r>
            <a:endParaRPr lang="en-US" sz="2400" dirty="0" smtClean="0"/>
          </a:p>
          <a:p>
            <a:pPr marL="0" indent="0">
              <a:buNone/>
            </a:pPr>
            <a:endParaRPr lang="en-US" sz="20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8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Changing the perception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Research has shown that developing </a:t>
            </a:r>
            <a:r>
              <a:rPr lang="en-US" sz="2400" dirty="0"/>
              <a:t>personal skills (including the actions of health education, health communications and training and skills development) was an </a:t>
            </a:r>
            <a:r>
              <a:rPr lang="en-US" sz="2400" b="1" dirty="0"/>
              <a:t>ineffective strategy </a:t>
            </a:r>
            <a:r>
              <a:rPr lang="en-US" sz="2400" dirty="0"/>
              <a:t>if implemented in isolation from other strategies, particularly with disadvantaged groups and communities of low socio-economic status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Why would this strategy be ineffective if not paired with other techniques? </a:t>
            </a:r>
          </a:p>
        </p:txBody>
      </p:sp>
    </p:spTree>
    <p:extLst>
      <p:ext uri="{BB962C8B-B14F-4D97-AF65-F5344CB8AC3E}">
        <p14:creationId xmlns:p14="http://schemas.microsoft.com/office/powerpoint/2010/main" val="244714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Changing the perception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Most cognitive based strategies (such as the health belief model) are effective with social and community action plans are integrated into the program. </a:t>
            </a:r>
          </a:p>
          <a:p>
            <a:pPr marL="0" indent="0">
              <a:buNone/>
            </a:pPr>
            <a:r>
              <a:rPr lang="en-US" sz="2400" dirty="0" smtClean="0"/>
              <a:t>According to Miller (1988), isolated cognitive based treatments usually lead to relapse with addictive behaviors in lower socioeconomic groups.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913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Changing the perception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/>
              <a:t>Key to the success of </a:t>
            </a:r>
            <a:r>
              <a:rPr lang="en-US" sz="2400" dirty="0" smtClean="0"/>
              <a:t>cognitive interventions </a:t>
            </a:r>
            <a:r>
              <a:rPr lang="en-US" sz="2400" dirty="0"/>
              <a:t>was the provision of motivations to change </a:t>
            </a:r>
            <a:r>
              <a:rPr lang="en-US" sz="2400" dirty="0" smtClean="0"/>
              <a:t>behavior </a:t>
            </a:r>
            <a:r>
              <a:rPr lang="en-US" sz="2400" dirty="0"/>
              <a:t>(including peer education, communications </a:t>
            </a:r>
            <a:r>
              <a:rPr lang="en-US" sz="2400" dirty="0" smtClean="0"/>
              <a:t>strategies (interpersonal), support (interpersonal) </a:t>
            </a:r>
            <a:r>
              <a:rPr lang="en-US" sz="2400" dirty="0"/>
              <a:t>and training) and making the products and services needed to achieve the </a:t>
            </a:r>
            <a:r>
              <a:rPr lang="en-US" sz="2400" dirty="0" smtClean="0"/>
              <a:t>behavior </a:t>
            </a:r>
            <a:r>
              <a:rPr lang="en-US" sz="2400" dirty="0"/>
              <a:t>change </a:t>
            </a:r>
            <a:r>
              <a:rPr lang="en-US" sz="2400" i="1" dirty="0"/>
              <a:t>accessible</a:t>
            </a:r>
            <a:r>
              <a:rPr lang="en-US" sz="2400" dirty="0"/>
              <a:t> </a:t>
            </a:r>
            <a:r>
              <a:rPr lang="en-US" sz="2400" dirty="0" smtClean="0"/>
              <a:t>(community).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68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r>
              <a:rPr lang="en-US" dirty="0" smtClean="0">
                <a:latin typeface="Calisto MT" charset="0"/>
              </a:rPr>
              <a:t>Prologue Discussion</a:t>
            </a:r>
            <a:endParaRPr lang="en-US" dirty="0">
              <a:latin typeface="Calisto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8350"/>
            <a:ext cx="8228013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ea typeface="+mn-ea"/>
                <a:cs typeface="+mn-cs"/>
              </a:rPr>
              <a:t>What would make a Health Promotion model effective? How do we measure effective?</a:t>
            </a:r>
            <a:endParaRPr lang="en-US" sz="2800" dirty="0">
              <a:solidFill>
                <a:schemeClr val="bg2">
                  <a:lumMod val="90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09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Measuring effectiveness by outcomes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 lnSpcReduction="10000"/>
          </a:bodyPr>
          <a:lstStyle/>
          <a:p>
            <a:r>
              <a:rPr lang="en-US" sz="2400" b="1" dirty="0"/>
              <a:t>Effective health promotion </a:t>
            </a:r>
            <a:r>
              <a:rPr lang="en-US" sz="2400" dirty="0"/>
              <a:t>programs contribute to improved </a:t>
            </a:r>
            <a:r>
              <a:rPr lang="en-US" sz="2400" b="1" dirty="0"/>
              <a:t>health outcomes</a:t>
            </a:r>
            <a:r>
              <a:rPr lang="en-US" sz="2400" dirty="0"/>
              <a:t>, such as healthier lifestyles, more effective health services, healthier environments and, ultimately, decreased morbidity and disability and increased life expectancy, functional independence and quality of </a:t>
            </a:r>
            <a:r>
              <a:rPr lang="en-US" sz="2400" dirty="0" smtClean="0"/>
              <a:t>life.</a:t>
            </a:r>
          </a:p>
          <a:p>
            <a:r>
              <a:rPr lang="en-US" sz="2400" dirty="0" smtClean="0"/>
              <a:t>These </a:t>
            </a:r>
            <a:r>
              <a:rPr lang="en-US" sz="2400" dirty="0"/>
              <a:t>changes in health status are referred to as the </a:t>
            </a:r>
            <a:r>
              <a:rPr lang="en-US" sz="2400" b="1" dirty="0"/>
              <a:t>outcomes</a:t>
            </a:r>
            <a:r>
              <a:rPr lang="en-US" sz="2400" dirty="0"/>
              <a:t> and they reflect fulfilling the goal of the </a:t>
            </a:r>
            <a:r>
              <a:rPr lang="en-US" sz="2400" dirty="0" smtClean="0"/>
              <a:t>program. </a:t>
            </a:r>
          </a:p>
          <a:p>
            <a:r>
              <a:rPr lang="en-US" sz="2400" i="1" dirty="0" smtClean="0">
                <a:solidFill>
                  <a:schemeClr val="accent3"/>
                </a:solidFill>
              </a:rPr>
              <a:t>What would be an example of a positive outcome for a health promotion program geared toward overeating? </a:t>
            </a:r>
            <a:endParaRPr lang="en-US" sz="2400" i="1" dirty="0">
              <a:solidFill>
                <a:schemeClr val="accent3"/>
              </a:solidFill>
            </a:endParaRPr>
          </a:p>
          <a:p>
            <a:pPr lvl="1"/>
            <a:endParaRPr lang="en-US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600" i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1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Discussion on one specific strategy: 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Health Belief Model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r>
              <a:rPr lang="en-US" sz="2800" dirty="0" smtClean="0"/>
              <a:t>Other ways of measuring the effectiveness of a health promotion program:</a:t>
            </a:r>
          </a:p>
          <a:p>
            <a:pPr lvl="1"/>
            <a:r>
              <a:rPr lang="en-US" sz="2400" b="1" dirty="0" smtClean="0"/>
              <a:t>Process </a:t>
            </a:r>
            <a:r>
              <a:rPr lang="en-US" sz="2400" dirty="0" smtClean="0"/>
              <a:t>(which are based on the process of delivering the program)</a:t>
            </a:r>
          </a:p>
          <a:p>
            <a:pPr lvl="1"/>
            <a:r>
              <a:rPr lang="en-US" sz="2400" b="1" dirty="0" smtClean="0"/>
              <a:t>Impact </a:t>
            </a:r>
            <a:r>
              <a:rPr lang="en-US" sz="2400" dirty="0" smtClean="0"/>
              <a:t>(which are based on the objectives of the program)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36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6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Discussing the effectiveness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of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one or more health promotion strategies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498700"/>
            <a:ext cx="8725813" cy="310467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Tips to writing the essay:</a:t>
            </a:r>
          </a:p>
          <a:p>
            <a:r>
              <a:rPr lang="en-US" sz="2400" b="1" dirty="0" smtClean="0"/>
              <a:t>Explain the strategy/strategies</a:t>
            </a:r>
            <a:endParaRPr lang="en-US" sz="2400" b="1" dirty="0"/>
          </a:p>
          <a:p>
            <a:r>
              <a:rPr lang="en-US" sz="2400" b="1" dirty="0" smtClean="0"/>
              <a:t>Discuss the extent to which the strategy (in an isolated form) is effective (explain to the reader why the strategy is/isn’t effective)</a:t>
            </a:r>
          </a:p>
          <a:p>
            <a:r>
              <a:rPr lang="en-US" sz="2400" b="1" dirty="0" smtClean="0"/>
              <a:t>Discuss ways in which the strategy would be more effective (critical thinking points)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6621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Types of Health Promotion Models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9563" y="2509838"/>
            <a:ext cx="8589962" cy="3660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charset="0"/>
              </a:rPr>
              <a:t>Strategies that you can discuss: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charset="0"/>
              </a:rPr>
              <a:t>Health Belief Model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charset="0"/>
              </a:rPr>
              <a:t>Stages of Change Theory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charset="0"/>
              </a:rPr>
              <a:t>Social Learning Theory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sto MT" charset="0"/>
              </a:rPr>
              <a:t>Social Support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461" y="2297113"/>
            <a:ext cx="8228013" cy="1066800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300" dirty="0" smtClean="0">
                <a:solidFill>
                  <a:srgbClr val="FFFF00"/>
                </a:solidFill>
                <a:ea typeface="+mn-ea"/>
                <a:cs typeface="+mn-cs"/>
              </a:rPr>
              <a:t>Questions?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  <a:ea typeface="+mn-ea"/>
                <a:cs typeface="+mn-cs"/>
              </a:rPr>
              <a:t>Read more: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rgbClr val="FFFF00"/>
                </a:solidFill>
                <a:ea typeface="+mn-ea"/>
                <a:cs typeface="+mn-cs"/>
                <a:hlinkClick r:id="rId2"/>
              </a:rPr>
              <a:t>http://www.utoronto.ca/chp/download/RptsandPresents/</a:t>
            </a:r>
            <a:r>
              <a:rPr lang="en-US" sz="4800" dirty="0" smtClean="0">
                <a:solidFill>
                  <a:srgbClr val="FFFF00"/>
                </a:solidFill>
                <a:ea typeface="+mn-ea"/>
                <a:cs typeface="+mn-cs"/>
                <a:hlinkClick r:id="rId2"/>
              </a:rPr>
              <a:t>effectivenessofHP.pdf</a:t>
            </a:r>
            <a:endParaRPr lang="en-US" sz="48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4800" dirty="0">
              <a:solidFill>
                <a:srgbClr val="FFFF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87" y="2219134"/>
            <a:ext cx="8228013" cy="106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  <a:ea typeface="+mn-ea"/>
                <a:cs typeface="+mn-cs"/>
              </a:rPr>
              <a:t>The End!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00"/>
                </a:solidFill>
                <a:ea typeface="+mn-ea"/>
                <a:cs typeface="+mn-cs"/>
              </a:rPr>
              <a:t>(not really)</a:t>
            </a:r>
            <a:endParaRPr lang="en-US" sz="2600" dirty="0" smtClean="0">
              <a:solidFill>
                <a:srgbClr val="FFFF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15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r>
              <a:rPr lang="en-US" dirty="0" smtClean="0">
                <a:latin typeface="Calisto MT" charset="0"/>
              </a:rPr>
              <a:t>The Final Objective!</a:t>
            </a:r>
            <a:endParaRPr lang="en-US" dirty="0">
              <a:latin typeface="Calisto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8350"/>
            <a:ext cx="8228013" cy="1066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bg2">
                    <a:lumMod val="90000"/>
                  </a:schemeClr>
                </a:solidFill>
                <a:ea typeface="+mn-ea"/>
                <a:cs typeface="+mn-cs"/>
              </a:rPr>
              <a:t>Discuss the effectiveness of health promotion strategies.</a:t>
            </a:r>
            <a:endParaRPr lang="en-US" sz="3600" dirty="0">
              <a:solidFill>
                <a:schemeClr val="bg2">
                  <a:lumMod val="90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20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Defining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r>
              <a:rPr lang="en-US" dirty="0"/>
              <a:t>Generally, </a:t>
            </a:r>
            <a:r>
              <a:rPr lang="en-US" dirty="0" smtClean="0"/>
              <a:t>literature </a:t>
            </a:r>
            <a:r>
              <a:rPr lang="en-US" dirty="0"/>
              <a:t>suggests that </a:t>
            </a:r>
            <a:r>
              <a:rPr lang="en-US" i="1" dirty="0"/>
              <a:t>well designed </a:t>
            </a:r>
            <a:r>
              <a:rPr lang="en-US" dirty="0"/>
              <a:t>health promotion interventions are </a:t>
            </a:r>
            <a:r>
              <a:rPr lang="en-US" i="1" dirty="0"/>
              <a:t>effective</a:t>
            </a:r>
            <a:r>
              <a:rPr lang="en-US" dirty="0"/>
              <a:t>. However, </a:t>
            </a:r>
            <a:r>
              <a:rPr lang="en-US" dirty="0" smtClean="0"/>
              <a:t>“effectiveness” </a:t>
            </a:r>
            <a:r>
              <a:rPr lang="en-US" dirty="0"/>
              <a:t>is a difficult term with a range of opinions on what actually constitutes </a:t>
            </a:r>
            <a:r>
              <a:rPr lang="en-US" dirty="0" smtClean="0"/>
              <a:t>“success” </a:t>
            </a:r>
            <a:r>
              <a:rPr lang="en-US" dirty="0"/>
              <a:t>in health promotion. </a:t>
            </a:r>
            <a:endParaRPr lang="en-US" dirty="0" smtClean="0"/>
          </a:p>
          <a:p>
            <a:r>
              <a:rPr lang="en-US" i="1" dirty="0" smtClean="0"/>
              <a:t>You can explain to the reader that the term effectiveness is quite </a:t>
            </a:r>
            <a:r>
              <a:rPr lang="en-US" i="1" dirty="0" smtClean="0">
                <a:solidFill>
                  <a:srgbClr val="0000FF"/>
                </a:solidFill>
              </a:rPr>
              <a:t>relative. 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Defining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r>
              <a:rPr lang="en-US" dirty="0"/>
              <a:t>For example, a program that achieves a significant impact on changes in knowledge </a:t>
            </a:r>
            <a:r>
              <a:rPr lang="en-US" dirty="0" smtClean="0"/>
              <a:t>(such as with the health belief model) </a:t>
            </a:r>
            <a:r>
              <a:rPr lang="en-US" dirty="0"/>
              <a:t>may be judged </a:t>
            </a:r>
            <a:r>
              <a:rPr lang="en-US" dirty="0" smtClean="0"/>
              <a:t>“ineffective” </a:t>
            </a:r>
            <a:r>
              <a:rPr lang="en-US" dirty="0"/>
              <a:t>by those looking for hard evidence of changes in biological risk factors, or even </a:t>
            </a:r>
            <a:r>
              <a:rPr lang="en-US" dirty="0" smtClean="0"/>
              <a:t>community change. </a:t>
            </a:r>
          </a:p>
          <a:p>
            <a:r>
              <a:rPr lang="en-US" dirty="0" smtClean="0"/>
              <a:t>Thus, community effectiveness may not necessarily mean individual and or interpersonal effective (and vice versa).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9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Using research to define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 fontScale="92500"/>
          </a:bodyPr>
          <a:lstStyle/>
          <a:p>
            <a:r>
              <a:rPr lang="en-US" sz="2600" dirty="0" smtClean="0"/>
              <a:t>Establishing </a:t>
            </a:r>
            <a:r>
              <a:rPr lang="en-US" sz="2600" dirty="0"/>
              <a:t>evidence for the effectiveness of interventions dealing with specific </a:t>
            </a:r>
            <a:r>
              <a:rPr lang="en-US" sz="2600" dirty="0" smtClean="0"/>
              <a:t>issues can </a:t>
            </a:r>
            <a:r>
              <a:rPr lang="en-US" sz="2600" dirty="0"/>
              <a:t>be more problematic in some cases than for </a:t>
            </a:r>
            <a:r>
              <a:rPr lang="en-US" sz="2600" dirty="0" smtClean="0"/>
              <a:t>others</a:t>
            </a:r>
            <a:r>
              <a:rPr lang="en-US" sz="2600" dirty="0"/>
              <a:t>.</a:t>
            </a:r>
            <a:endParaRPr lang="en-US" sz="2600" dirty="0" smtClean="0"/>
          </a:p>
          <a:p>
            <a:r>
              <a:rPr lang="en-US" sz="2600" dirty="0" smtClean="0"/>
              <a:t>Particularly </a:t>
            </a:r>
            <a:r>
              <a:rPr lang="en-US" sz="2600" dirty="0"/>
              <a:t>in areas such as </a:t>
            </a:r>
            <a:r>
              <a:rPr lang="en-US" sz="2600" dirty="0" smtClean="0"/>
              <a:t>addiction and </a:t>
            </a:r>
            <a:r>
              <a:rPr lang="en-US" sz="2600" dirty="0"/>
              <a:t>obesity which have </a:t>
            </a:r>
            <a:r>
              <a:rPr lang="en-US" sz="2600" i="1" dirty="0"/>
              <a:t>complex and </a:t>
            </a:r>
            <a:r>
              <a:rPr lang="en-US" sz="2600" i="1" dirty="0" err="1" smtClean="0"/>
              <a:t>biopsychosocial</a:t>
            </a:r>
            <a:r>
              <a:rPr lang="en-US" sz="2600" i="1" dirty="0" smtClean="0"/>
              <a:t> </a:t>
            </a:r>
            <a:r>
              <a:rPr lang="en-US" sz="2600" dirty="0" smtClean="0"/>
              <a:t>origins </a:t>
            </a:r>
            <a:r>
              <a:rPr lang="en-US" sz="2600" dirty="0"/>
              <a:t>and which </a:t>
            </a:r>
            <a:r>
              <a:rPr lang="en-US" sz="2600" u="sng" dirty="0"/>
              <a:t>require long time frames for measurable changes to occur. </a:t>
            </a:r>
            <a:endParaRPr lang="en-US" sz="2600" u="sng" dirty="0" smtClean="0"/>
          </a:p>
          <a:p>
            <a:r>
              <a:rPr lang="en-US" sz="2600" dirty="0"/>
              <a:t>This must be taken into account in considering the </a:t>
            </a:r>
            <a:r>
              <a:rPr lang="en-US" sz="2600" dirty="0" smtClean="0"/>
              <a:t>effectiveness of any program.</a:t>
            </a:r>
            <a:endParaRPr lang="en-US" sz="2600" u="sng" dirty="0"/>
          </a:p>
          <a:p>
            <a:pPr marL="0" indent="0">
              <a:buNone/>
            </a:pPr>
            <a:endParaRPr lang="en-US" sz="36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9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Defining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“effectiveness”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closer look tells us something that we already knew…</a:t>
            </a:r>
          </a:p>
          <a:p>
            <a:r>
              <a:rPr lang="en-US" dirty="0" smtClean="0"/>
              <a:t>One level of analysis could not and should not be used for effective health care promotion.</a:t>
            </a:r>
          </a:p>
          <a:p>
            <a:pPr marL="0" indent="0">
              <a:buNone/>
            </a:pPr>
            <a:r>
              <a:rPr lang="en-US" sz="3200" i="1" dirty="0"/>
              <a:t>Comprehensive approaches to health development are the </a:t>
            </a:r>
            <a:r>
              <a:rPr lang="en-US" sz="3200" i="1" u="sng" dirty="0">
                <a:solidFill>
                  <a:srgbClr val="0000FF"/>
                </a:solidFill>
              </a:rPr>
              <a:t>most effective. </a:t>
            </a:r>
            <a:endParaRPr lang="en-US" sz="32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How do we measure effectiveness?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r>
              <a:rPr lang="en-US" sz="2400" dirty="0" smtClean="0"/>
              <a:t>When seeking an objective way to measure effectiveness of Health Promotion programs, The WHO released the following statements:</a:t>
            </a:r>
          </a:p>
          <a:p>
            <a:pPr lvl="1"/>
            <a:r>
              <a:rPr lang="en-US" sz="2400" i="1" dirty="0"/>
              <a:t>Health promotion action aims to enable people to increase control over, and to improve their health, ultimately to lead to improved population and individual health outcomes. </a:t>
            </a:r>
            <a:endParaRPr lang="en-US" sz="2400" i="1" dirty="0"/>
          </a:p>
          <a:p>
            <a:pPr marL="349250" lvl="1" indent="0">
              <a:buNone/>
            </a:pPr>
            <a:endParaRPr lang="en-US" sz="2400" dirty="0" smtClean="0"/>
          </a:p>
          <a:p>
            <a:pPr marL="349250" lvl="1" indent="0">
              <a:buNone/>
            </a:pPr>
            <a:r>
              <a:rPr lang="en-US" sz="2400" dirty="0" smtClean="0"/>
              <a:t>This is essentially the measuring rod for effective Health Promotion programs. </a:t>
            </a:r>
            <a:endParaRPr lang="en-US" sz="2400" i="1" dirty="0"/>
          </a:p>
          <a:p>
            <a:pPr lvl="1"/>
            <a:endParaRPr lang="en-US" sz="2400" i="1" dirty="0" smtClean="0"/>
          </a:p>
          <a:p>
            <a:pPr marL="349250" lvl="1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36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7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How do we measure effectiveness?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2" y="2509838"/>
            <a:ext cx="8377237" cy="3660775"/>
          </a:xfrm>
        </p:spPr>
        <p:txBody>
          <a:bodyPr rtlCol="0">
            <a:normAutofit/>
          </a:bodyPr>
          <a:lstStyle/>
          <a:p>
            <a:r>
              <a:rPr lang="en-US" sz="2400" dirty="0"/>
              <a:t>To establish that a health promotion program has had this intended effect, information about </a:t>
            </a:r>
            <a:r>
              <a:rPr lang="en-US" sz="2400" b="1" dirty="0"/>
              <a:t>relevant changes in populations</a:t>
            </a:r>
            <a:r>
              <a:rPr lang="en-US" sz="2400" dirty="0"/>
              <a:t>, </a:t>
            </a:r>
            <a:r>
              <a:rPr lang="en-US" sz="2400" b="1" dirty="0"/>
              <a:t>individuals or their environments </a:t>
            </a:r>
            <a:r>
              <a:rPr lang="en-US" sz="2400" dirty="0"/>
              <a:t>needs to be collected in a way that </a:t>
            </a:r>
            <a:r>
              <a:rPr lang="en-US" sz="2400" b="1" dirty="0"/>
              <a:t>allows such changes to be attributed </a:t>
            </a:r>
            <a:r>
              <a:rPr lang="en-US" sz="2400" b="1" dirty="0" smtClean="0"/>
              <a:t>to the </a:t>
            </a:r>
            <a:r>
              <a:rPr lang="en-US" sz="2400" b="1" dirty="0"/>
              <a:t>program. </a:t>
            </a:r>
            <a:endParaRPr lang="en-US" sz="2400" b="1" dirty="0" smtClean="0"/>
          </a:p>
          <a:p>
            <a:r>
              <a:rPr lang="en-US" sz="2400" dirty="0" smtClean="0"/>
              <a:t>Thus, a program is holistically effective when changes are seen at all three levels. </a:t>
            </a:r>
            <a:endParaRPr lang="en-US" sz="2400" dirty="0"/>
          </a:p>
          <a:p>
            <a:pPr lvl="1"/>
            <a:endParaRPr lang="en-US" sz="2400" i="1" dirty="0" smtClean="0"/>
          </a:p>
          <a:p>
            <a:pPr marL="349250" lvl="1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36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8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14780</TotalTime>
  <Words>1285</Words>
  <Application>Microsoft Macintosh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Genesis</vt:lpstr>
      <vt:lpstr>Health Promotion</vt:lpstr>
      <vt:lpstr>Prologue Discussion</vt:lpstr>
      <vt:lpstr>The Final Objective!</vt:lpstr>
      <vt:lpstr>Defining  “effectiveness”</vt:lpstr>
      <vt:lpstr>Defining  “effectiveness”</vt:lpstr>
      <vt:lpstr>Using research to define “effectiveness”</vt:lpstr>
      <vt:lpstr>Defining  “effectiveness”</vt:lpstr>
      <vt:lpstr>How do we measure effectiveness?</vt:lpstr>
      <vt:lpstr>How do we measure effectiveness?</vt:lpstr>
      <vt:lpstr>Defining  “effectiveness”</vt:lpstr>
      <vt:lpstr>Defining  “effectiveness”</vt:lpstr>
      <vt:lpstr>Public Policy</vt:lpstr>
      <vt:lpstr>Discussion #2</vt:lpstr>
      <vt:lpstr>Public Policy in Health Promotion</vt:lpstr>
      <vt:lpstr>Changing the environment</vt:lpstr>
      <vt:lpstr>Changing the environment</vt:lpstr>
      <vt:lpstr>Changing the perception</vt:lpstr>
      <vt:lpstr>Changing the perception</vt:lpstr>
      <vt:lpstr>Changing the perception</vt:lpstr>
      <vt:lpstr>Measuring effectiveness by outcomes</vt:lpstr>
      <vt:lpstr>Discussion on one specific strategy:  Health Belief Model</vt:lpstr>
      <vt:lpstr>Discussing the effectiveness of one or more health promotion strategies</vt:lpstr>
      <vt:lpstr>Types of Health Promotion Models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Psychology</dc:title>
  <dc:creator>Bryan Freeman</dc:creator>
  <cp:lastModifiedBy>Bryan Freeman</cp:lastModifiedBy>
  <cp:revision>244</cp:revision>
  <dcterms:created xsi:type="dcterms:W3CDTF">2013-01-04T07:21:49Z</dcterms:created>
  <dcterms:modified xsi:type="dcterms:W3CDTF">2013-02-21T03:39:33Z</dcterms:modified>
</cp:coreProperties>
</file>