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7" r:id="rId2"/>
    <p:sldId id="258" r:id="rId3"/>
    <p:sldId id="361" r:id="rId4"/>
    <p:sldId id="260" r:id="rId5"/>
    <p:sldId id="261" r:id="rId6"/>
    <p:sldId id="365" r:id="rId7"/>
    <p:sldId id="363" r:id="rId8"/>
    <p:sldId id="364" r:id="rId9"/>
    <p:sldId id="366" r:id="rId10"/>
    <p:sldId id="367" r:id="rId11"/>
    <p:sldId id="368" r:id="rId12"/>
    <p:sldId id="369" r:id="rId13"/>
    <p:sldId id="370" r:id="rId14"/>
    <p:sldId id="371" r:id="rId15"/>
    <p:sldId id="372" r:id="rId16"/>
    <p:sldId id="373" r:id="rId17"/>
    <p:sldId id="374" r:id="rId18"/>
    <p:sldId id="3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20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FAF5-C3D8-49EE-8265-65CC47476B93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710F5-891B-4B28-862C-C477E398D7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243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2138-7EBB-4107-B589-12C673228A1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2138-7EBB-4107-B589-12C673228A1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2138-7EBB-4107-B589-12C673228A1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4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CA2138-7EBB-4107-B589-12C673228A1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6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91E0A1A6-25E3-47B9-B4EB-E3604E53D19D}" type="datetimeFigureOut">
              <a:rPr lang="en-US" smtClean="0"/>
              <a:pPr/>
              <a:t>8/26/12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0AA0-FB02-44B0-8624-739D05D61E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4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Biological Level of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Formal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0884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Principle 2: 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84084">
            <a:off x="-1541200" y="3190466"/>
            <a:ext cx="6730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Outline principles </a:t>
            </a:r>
          </a:p>
          <a:p>
            <a:pPr algn="ctr"/>
            <a:r>
              <a:rPr lang="en-US" sz="3200" dirty="0"/>
              <a:t>that define the </a:t>
            </a:r>
          </a:p>
          <a:p>
            <a:pPr algn="ctr"/>
            <a:r>
              <a:rPr lang="en-US" sz="3200" dirty="0"/>
              <a:t>Biological Level of Analysis</a:t>
            </a:r>
            <a:endParaRPr lang="en-US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3505200" y="2514600"/>
            <a:ext cx="55626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>
                <a:solidFill>
                  <a:srgbClr val="49CBF6"/>
                </a:solidFill>
              </a:rPr>
              <a:t>Animal research </a:t>
            </a:r>
            <a:r>
              <a:rPr lang="en-US" sz="2800" dirty="0"/>
              <a:t>(because of the biological similarity) can enlighten our understanding of human behavior.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6454604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In other words…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935571" y="2985064"/>
            <a:ext cx="5405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Principle 2:</a:t>
            </a:r>
            <a:endParaRPr lang="en-US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rgbClr val="49CBF6"/>
                </a:solidFill>
              </a:rPr>
              <a:t>Animal </a:t>
            </a:r>
            <a:r>
              <a:rPr lang="en-US" sz="2800" dirty="0" smtClean="0">
                <a:solidFill>
                  <a:srgbClr val="49CBF6"/>
                </a:solidFill>
              </a:rPr>
              <a:t>research </a:t>
            </a:r>
            <a:r>
              <a:rPr lang="en-US" sz="2800" dirty="0" smtClean="0"/>
              <a:t>can </a:t>
            </a:r>
            <a:r>
              <a:rPr lang="en-US" sz="2800" dirty="0"/>
              <a:t>enlighten our understanding of human behavior. </a:t>
            </a:r>
            <a:endParaRPr lang="en-US" sz="2800" i="1" dirty="0"/>
          </a:p>
        </p:txBody>
      </p:sp>
      <p:sp>
        <p:nvSpPr>
          <p:cNvPr id="4" name="Rectangle 3"/>
          <p:cNvSpPr/>
          <p:nvPr/>
        </p:nvSpPr>
        <p:spPr>
          <a:xfrm>
            <a:off x="3429000" y="1981200"/>
            <a:ext cx="4114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Research suggests that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animals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and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human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are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similar biologically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leading to </a:t>
            </a:r>
            <a:r>
              <a:rPr lang="en-US" sz="2400" dirty="0">
                <a:solidFill>
                  <a:srgbClr val="49CBF6"/>
                </a:solidFill>
                <a:latin typeface="Century Gothic" pitchFamily="34" charset="0"/>
              </a:rPr>
              <a:t>similarities in behavior. </a:t>
            </a:r>
          </a:p>
          <a:p>
            <a:pPr marL="109728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This principle </a:t>
            </a:r>
            <a:r>
              <a:rPr lang="en-US" sz="2400" i="1" dirty="0">
                <a:solidFill>
                  <a:srgbClr val="49CBF6"/>
                </a:solidFill>
                <a:latin typeface="Century Gothic" pitchFamily="34" charset="0"/>
              </a:rPr>
              <a:t>perpetuates the first principle 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which assumes that behavior is </a:t>
            </a:r>
            <a:r>
              <a:rPr lang="en-US" sz="24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biologically determined</a:t>
            </a:r>
            <a:r>
              <a:rPr lang="en-US" sz="24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0573" y="152400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What does this mean?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2800" y="2895600"/>
            <a:ext cx="1833383" cy="1219200"/>
          </a:xfrm>
          <a:prstGeom prst="ellipse">
            <a:avLst/>
          </a:prstGeom>
          <a:ln w="63500" cap="rnd">
            <a:solidFill>
              <a:schemeClr val="tx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065790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Principle 3: 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1413742" y="3038066"/>
            <a:ext cx="6730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Outline principles </a:t>
            </a:r>
          </a:p>
          <a:p>
            <a:pPr algn="ctr"/>
            <a:r>
              <a:rPr lang="en-US" sz="3200" dirty="0"/>
              <a:t>that define the </a:t>
            </a:r>
          </a:p>
          <a:p>
            <a:pPr algn="ctr"/>
            <a:r>
              <a:rPr lang="en-US" sz="3200" dirty="0"/>
              <a:t>Biological Level of Analysis</a:t>
            </a:r>
            <a:endParaRPr lang="en-US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3505200" y="2514600"/>
            <a:ext cx="556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 smtClean="0">
                <a:solidFill>
                  <a:srgbClr val="49CBF6"/>
                </a:solidFill>
              </a:rPr>
              <a:t>Neurotransmission </a:t>
            </a:r>
            <a:r>
              <a:rPr lang="en-US" sz="2800" dirty="0" smtClean="0">
                <a:solidFill>
                  <a:srgbClr val="FFFFFF"/>
                </a:solidFill>
              </a:rPr>
              <a:t>and</a:t>
            </a:r>
            <a:r>
              <a:rPr lang="en-US" sz="2800" dirty="0" smtClean="0">
                <a:solidFill>
                  <a:srgbClr val="49CBF6"/>
                </a:solidFill>
              </a:rPr>
              <a:t> Hormones </a:t>
            </a:r>
            <a:r>
              <a:rPr lang="en-US" sz="2800" dirty="0" smtClean="0">
                <a:solidFill>
                  <a:srgbClr val="FFFFFF"/>
                </a:solidFill>
              </a:rPr>
              <a:t>play a role influencing human behavior 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97764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In other words…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143263">
            <a:off x="-935571" y="2985064"/>
            <a:ext cx="5405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Principle 3:</a:t>
            </a:r>
            <a:endParaRPr lang="en-US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lvl="1">
              <a:buFont typeface="Arial"/>
              <a:buChar char="•"/>
            </a:pPr>
            <a:r>
              <a:rPr lang="en-US" sz="2800" dirty="0">
                <a:solidFill>
                  <a:srgbClr val="49CBF6"/>
                </a:solidFill>
              </a:rPr>
              <a:t>Neurotransmission </a:t>
            </a:r>
            <a:r>
              <a:rPr lang="en-US" sz="2800" dirty="0">
                <a:solidFill>
                  <a:srgbClr val="FFFFFF"/>
                </a:solidFill>
              </a:rPr>
              <a:t>and</a:t>
            </a:r>
            <a:r>
              <a:rPr lang="en-US" sz="2800" dirty="0">
                <a:solidFill>
                  <a:srgbClr val="49CBF6"/>
                </a:solidFill>
              </a:rPr>
              <a:t> Hormones </a:t>
            </a:r>
            <a:r>
              <a:rPr lang="en-US" sz="2800" dirty="0">
                <a:solidFill>
                  <a:srgbClr val="FFFFFF"/>
                </a:solidFill>
              </a:rPr>
              <a:t>play a role influencing human behavior </a:t>
            </a:r>
            <a:endParaRPr lang="en-US" sz="2800" i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05200" y="2133600"/>
            <a:ext cx="411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Our </a:t>
            </a:r>
            <a:r>
              <a:rPr lang="en-US" sz="2400" dirty="0" smtClean="0">
                <a:solidFill>
                  <a:srgbClr val="49CBF6"/>
                </a:solidFill>
                <a:latin typeface="Century Gothic" pitchFamily="34" charset="0"/>
              </a:rPr>
              <a:t>chemical balances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/</a:t>
            </a:r>
            <a:r>
              <a:rPr lang="en-US" sz="2400" dirty="0" smtClean="0">
                <a:solidFill>
                  <a:srgbClr val="49CBF6"/>
                </a:solidFill>
                <a:latin typeface="Century Gothic" pitchFamily="34" charset="0"/>
              </a:rPr>
              <a:t>imbalances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correlate to specific human behaviors </a:t>
            </a:r>
            <a:endParaRPr lang="en-US" sz="2400" dirty="0">
              <a:solidFill>
                <a:srgbClr val="49CBF6"/>
              </a:solidFill>
              <a:latin typeface="Century Gothic" pitchFamily="34" charset="0"/>
            </a:endParaRPr>
          </a:p>
          <a:p>
            <a:pPr marL="109728" indent="0">
              <a:buNone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Higher or lower levels 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of certain </a:t>
            </a:r>
            <a:r>
              <a:rPr lang="en-US" sz="2400" i="1" dirty="0" smtClean="0">
                <a:solidFill>
                  <a:srgbClr val="49CBF6"/>
                </a:solidFill>
                <a:latin typeface="Century Gothic" pitchFamily="34" charset="0"/>
              </a:rPr>
              <a:t>hormones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and </a:t>
            </a:r>
            <a:r>
              <a:rPr lang="en-US" sz="2400" i="1" dirty="0" smtClean="0">
                <a:solidFill>
                  <a:srgbClr val="49CBF6"/>
                </a:solidFill>
                <a:latin typeface="Century Gothic" pitchFamily="34" charset="0"/>
              </a:rPr>
              <a:t>neurotransmitters</a:t>
            </a:r>
            <a:r>
              <a:rPr lang="en-US" sz="24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can lead to </a:t>
            </a:r>
            <a:r>
              <a:rPr lang="en-US" sz="2400" i="1" dirty="0" smtClean="0">
                <a:solidFill>
                  <a:srgbClr val="49CBF6"/>
                </a:solidFill>
                <a:latin typeface="Century Gothic" pitchFamily="34" charset="0"/>
              </a:rPr>
              <a:t>changes in behavior. </a:t>
            </a:r>
            <a:endParaRPr lang="en-US" sz="2400" i="1" dirty="0">
              <a:solidFill>
                <a:srgbClr val="49CBF6"/>
              </a:solidFill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0573" y="152400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1081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Principle 4: 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1413742" y="3038066"/>
            <a:ext cx="673079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/>
              <a:t>Outline principles </a:t>
            </a:r>
          </a:p>
          <a:p>
            <a:pPr algn="ctr"/>
            <a:r>
              <a:rPr lang="en-US" sz="3200" dirty="0"/>
              <a:t>that define the </a:t>
            </a:r>
          </a:p>
          <a:p>
            <a:pPr algn="ctr"/>
            <a:r>
              <a:rPr lang="en-US" sz="3200" dirty="0"/>
              <a:t>Biological Level of Analysis</a:t>
            </a:r>
            <a:endParaRPr lang="en-US" sz="3200" i="1" dirty="0"/>
          </a:p>
        </p:txBody>
      </p:sp>
      <p:sp>
        <p:nvSpPr>
          <p:cNvPr id="4" name="Rectangle 3"/>
          <p:cNvSpPr/>
          <p:nvPr/>
        </p:nvSpPr>
        <p:spPr>
          <a:xfrm>
            <a:off x="3505200" y="2514600"/>
            <a:ext cx="5562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>
                <a:solidFill>
                  <a:srgbClr val="49CBF6"/>
                </a:solidFill>
              </a:rPr>
              <a:t>Genetic predispositions </a:t>
            </a:r>
            <a:r>
              <a:rPr lang="en-US" sz="2800" dirty="0"/>
              <a:t>may affect behavior and or mental processes. </a:t>
            </a:r>
            <a:endParaRPr lang="en-US" sz="28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55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02432">
            <a:off x="3925561" y="1355153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In other words…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143263">
            <a:off x="-935571" y="2985064"/>
            <a:ext cx="5405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Principle 4:</a:t>
            </a:r>
            <a:endParaRPr lang="en-US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>
              <a:buFont typeface="Arial"/>
              <a:buChar char="•"/>
            </a:pPr>
            <a:r>
              <a:rPr lang="en-US" sz="2800" dirty="0">
                <a:solidFill>
                  <a:srgbClr val="49CBF6"/>
                </a:solidFill>
              </a:rPr>
              <a:t>Genetic predispositions </a:t>
            </a:r>
            <a:r>
              <a:rPr lang="en-US" sz="2800" dirty="0"/>
              <a:t>may affect behavior and or mental processes. </a:t>
            </a:r>
            <a:endParaRPr lang="en-US" sz="2800" i="1" dirty="0">
              <a:solidFill>
                <a:srgbClr val="FFFF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 rot="554423">
            <a:off x="3505200" y="2133600"/>
            <a:ext cx="4800600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Our behaviors have an </a:t>
            </a:r>
            <a:r>
              <a:rPr lang="en-US" sz="2400" dirty="0" smtClean="0">
                <a:solidFill>
                  <a:srgbClr val="49CBF6"/>
                </a:solidFill>
                <a:latin typeface="Century Gothic" pitchFamily="34" charset="0"/>
              </a:rPr>
              <a:t>evolutionary explanation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and have been </a:t>
            </a:r>
            <a:r>
              <a:rPr lang="en-US" sz="2400" dirty="0" smtClean="0">
                <a:solidFill>
                  <a:srgbClr val="49CBF6"/>
                </a:solidFill>
                <a:latin typeface="Century Gothic" pitchFamily="34" charset="0"/>
              </a:rPr>
              <a:t>passed from generation to generation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through the process of natural selection. </a:t>
            </a:r>
          </a:p>
          <a:p>
            <a:pPr marL="342900" indent="-342900">
              <a:buFont typeface="Arial"/>
              <a:buChar char="•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342900" indent="-342900">
              <a:buFont typeface="Arial"/>
              <a:buChar char="•"/>
            </a:pPr>
            <a:r>
              <a:rPr lang="en-US" sz="2400" i="1" dirty="0" smtClean="0">
                <a:latin typeface="Century Gothic" pitchFamily="34" charset="0"/>
              </a:rPr>
              <a:t>These behaviors are genetically inherited and play a role in human behavior. </a:t>
            </a:r>
            <a:endParaRPr lang="en-US" sz="2400" i="1" dirty="0">
              <a:latin typeface="Century Gothic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0573" y="152400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9439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944075" y="4252374"/>
            <a:ext cx="5985159" cy="160610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Why is it important to have principles?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02786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548695">
            <a:off x="-983838" y="3738375"/>
            <a:ext cx="5957939" cy="272476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Why is it important to have principles?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 rot="690183">
            <a:off x="3581400" y="1752600"/>
            <a:ext cx="5486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Principles (assumptions)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guide the research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at each level of analysis.</a:t>
            </a:r>
          </a:p>
          <a:p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It is under these assumptions that research supports and </a:t>
            </a:r>
            <a:r>
              <a:rPr lang="en-US" sz="2800" dirty="0" smtClean="0">
                <a:solidFill>
                  <a:srgbClr val="49CBF6"/>
                </a:solidFill>
                <a:latin typeface="Century Gothic" pitchFamily="34" charset="0"/>
              </a:rPr>
              <a:t>demonstrates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these principles.</a:t>
            </a:r>
          </a:p>
        </p:txBody>
      </p:sp>
    </p:spTree>
    <p:extLst>
      <p:ext uri="{BB962C8B-B14F-4D97-AF65-F5344CB8AC3E}">
        <p14:creationId xmlns:p14="http://schemas.microsoft.com/office/powerpoint/2010/main" val="28371382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486393">
            <a:off x="-983838" y="3738375"/>
            <a:ext cx="5957939" cy="272476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Tomorrow…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 rot="690183">
            <a:off x="3531453" y="2104366"/>
            <a:ext cx="54864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Objective 1.2:</a:t>
            </a:r>
          </a:p>
          <a:p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Explain how principles that define the Biological Level of Analysis may be </a:t>
            </a:r>
            <a:r>
              <a:rPr lang="en-US" sz="2800" dirty="0" smtClean="0">
                <a:solidFill>
                  <a:srgbClr val="49CBF6"/>
                </a:solidFill>
                <a:latin typeface="Century Gothic" pitchFamily="34" charset="0"/>
              </a:rPr>
              <a:t>demonstrated in research. </a:t>
            </a:r>
            <a:endParaRPr lang="en-US" sz="2800" dirty="0" smtClean="0">
              <a:solidFill>
                <a:srgbClr val="49CBF6"/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140911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548695">
            <a:off x="-983838" y="3738375"/>
            <a:ext cx="5957939" cy="27247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Biological Level of analysis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581400" y="1752600"/>
            <a:ext cx="548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At the most basic level of analysis, human beings are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biological systems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.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It is the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assumption at this level of </a:t>
            </a:r>
            <a:r>
              <a:rPr lang="en-US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ana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that our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mental processes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,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emotions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and </a:t>
            </a:r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behaviors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are products of the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entury Gothic" pitchFamily="34" charset="0"/>
              </a:rPr>
              <a:t>anatomy and physiology</a:t>
            </a:r>
            <a:r>
              <a:rPr lang="en-US" sz="2800" dirty="0">
                <a:solidFill>
                  <a:srgbClr val="FF0000"/>
                </a:solidFill>
                <a:latin typeface="Century Gothic" pitchFamily="34" charset="0"/>
              </a:rPr>
              <a:t>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of our nervous and endocrine systems.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369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548695">
            <a:off x="-983838" y="3738375"/>
            <a:ext cx="5957939" cy="272476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Biological Level of analysis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83000" y="914400"/>
            <a:ext cx="5486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Over the last few centuries, discoveries have shown that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The nature of the nervous system is </a:t>
            </a:r>
            <a:r>
              <a:rPr lang="en-US" sz="2000" dirty="0">
                <a:solidFill>
                  <a:srgbClr val="49CBF6"/>
                </a:solidFill>
                <a:latin typeface="Century Gothic" pitchFamily="34" charset="0"/>
              </a:rPr>
              <a:t>electrical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in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part.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Different </a:t>
            </a:r>
            <a:r>
              <a:rPr lang="en-US" sz="2000" dirty="0">
                <a:solidFill>
                  <a:srgbClr val="49CBF6"/>
                </a:solidFill>
                <a:latin typeface="Century Gothic" pitchFamily="34" charset="0"/>
              </a:rPr>
              <a:t>areas of the brain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carry out different </a:t>
            </a:r>
            <a:r>
              <a:rPr lang="en-US" sz="2000" dirty="0">
                <a:solidFill>
                  <a:srgbClr val="49CBF6"/>
                </a:solidFill>
                <a:latin typeface="Century Gothic" pitchFamily="34" charset="0"/>
              </a:rPr>
              <a:t>functions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(Localization of Function)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Small gaps exist between nerve cells that require the action of chemicals to carry neural transmission across these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gaps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(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Neurotransmission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)</a:t>
            </a:r>
            <a:endParaRPr lang="en-US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Hormones play an important role in our psychological functioning.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5322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7178786">
            <a:off x="-928886" y="2813397"/>
            <a:ext cx="5064953" cy="1695631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Biological Level of 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148831" y="2281640"/>
            <a:ext cx="4059832" cy="4257789"/>
          </a:xfrm>
        </p:spPr>
        <p:txBody>
          <a:bodyPr>
            <a:normAutofit fontScale="77500" lnSpcReduction="20000"/>
          </a:bodyPr>
          <a:lstStyle/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major </a:t>
            </a:r>
            <a:r>
              <a:rPr lang="en-US" sz="2800" dirty="0" smtClean="0">
                <a:solidFill>
                  <a:srgbClr val="49CBF6"/>
                </a:solidFill>
              </a:rPr>
              <a:t>principles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(assumptions) of the Biological Level of Analysis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principles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of the BLOA can be </a:t>
            </a:r>
            <a:r>
              <a:rPr lang="en-US" sz="2800" dirty="0" smtClean="0">
                <a:solidFill>
                  <a:srgbClr val="49CBF6"/>
                </a:solidFill>
              </a:rPr>
              <a:t>demonstrated in research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How and why </a:t>
            </a:r>
            <a:r>
              <a:rPr lang="en-US" dirty="0" smtClean="0">
                <a:solidFill>
                  <a:srgbClr val="49CBF6"/>
                </a:solidFill>
              </a:rPr>
              <a:t>research methods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are used at the BLOA</a:t>
            </a:r>
          </a:p>
          <a:p>
            <a:pPr>
              <a:buFont typeface="Arial"/>
              <a:buChar char="•"/>
            </a:pP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Ethical considerations for research at the BLOA</a:t>
            </a:r>
            <a:endParaRPr lang="en-US" sz="28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995930">
            <a:off x="3718063" y="992919"/>
            <a:ext cx="5064953" cy="16956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dirty="0" smtClean="0"/>
              <a:t>Topics we will discuss  this week...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1087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31242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2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Outline</a:t>
            </a:r>
            <a:r>
              <a:rPr lang="en-US" sz="3200" dirty="0" smtClean="0">
                <a:latin typeface="Arial Black"/>
                <a:cs typeface="Arial Black"/>
              </a:rPr>
              <a:t> </a:t>
            </a:r>
            <a:r>
              <a:rPr lang="en-US" sz="3200" dirty="0" smtClean="0">
                <a:solidFill>
                  <a:srgbClr val="49CBF6"/>
                </a:solidFill>
                <a:latin typeface="Arial Black"/>
                <a:cs typeface="Arial Black"/>
              </a:rPr>
              <a:t>principles</a:t>
            </a:r>
            <a:r>
              <a:rPr lang="en-US" sz="3200" dirty="0" smtClean="0">
                <a:latin typeface="Arial Black"/>
                <a:cs typeface="Arial Black"/>
              </a:rPr>
              <a:t> that </a:t>
            </a:r>
            <a:br>
              <a:rPr lang="en-US" sz="3200" dirty="0" smtClean="0">
                <a:latin typeface="Arial Black"/>
                <a:cs typeface="Arial Black"/>
              </a:rPr>
            </a:br>
            <a:r>
              <a:rPr lang="en-US" sz="3200" dirty="0" smtClean="0">
                <a:latin typeface="Arial Black"/>
                <a:cs typeface="Arial Black"/>
              </a:rPr>
              <a:t>define the </a:t>
            </a:r>
            <a:r>
              <a:rPr lang="en-US" sz="3200" dirty="0" smtClean="0">
                <a:solidFill>
                  <a:srgbClr val="49CBF6"/>
                </a:solidFill>
                <a:latin typeface="Arial Black"/>
                <a:cs typeface="Arial Black"/>
              </a:rPr>
              <a:t>Biological </a:t>
            </a:r>
            <a:br>
              <a:rPr lang="en-US" sz="3200" dirty="0" smtClean="0">
                <a:solidFill>
                  <a:srgbClr val="49CBF6"/>
                </a:solidFill>
                <a:latin typeface="Arial Black"/>
                <a:cs typeface="Arial Black"/>
              </a:rPr>
            </a:br>
            <a:r>
              <a:rPr lang="en-US" sz="3200" dirty="0" smtClean="0">
                <a:solidFill>
                  <a:srgbClr val="49CBF6"/>
                </a:solidFill>
                <a:latin typeface="Arial Black"/>
                <a:cs typeface="Arial Black"/>
              </a:rPr>
              <a:t>Level of Analysis</a:t>
            </a:r>
            <a:endParaRPr lang="en-US" sz="3200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504796">
            <a:off x="-1648712" y="2993949"/>
            <a:ext cx="67307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Biological Level of 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355098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Outline: 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1389632" y="3167834"/>
            <a:ext cx="67307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Biological Level of 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581400" y="2438400"/>
            <a:ext cx="5562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000" dirty="0" smtClean="0"/>
              <a:t>Give </a:t>
            </a:r>
            <a:r>
              <a:rPr lang="en-US" sz="2000" dirty="0"/>
              <a:t>a brief account or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summary.</a:t>
            </a:r>
          </a:p>
          <a:p>
            <a:pPr>
              <a:buFont typeface="Arial"/>
              <a:buChar char="•"/>
            </a:pP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Arial"/>
              <a:buChar char="•"/>
            </a:pPr>
            <a:r>
              <a:rPr lang="en-US" sz="2000" i="1" dirty="0" smtClean="0"/>
              <a:t>In other words…</a:t>
            </a:r>
            <a:r>
              <a:rPr lang="en-US" sz="2000" b="1" i="1" dirty="0" smtClean="0"/>
              <a:t>Summarize</a:t>
            </a:r>
            <a:r>
              <a:rPr lang="en-US" sz="2000" i="1" dirty="0" smtClean="0"/>
              <a:t> the assumptions of the Biological Level of Analysis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1535642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0" y="1905000"/>
            <a:ext cx="5486400" cy="762000"/>
          </a:xfrm>
        </p:spPr>
        <p:txBody>
          <a:bodyPr>
            <a:noAutofit/>
          </a:bodyPr>
          <a:lstStyle/>
          <a:p>
            <a:pPr algn="ctr"/>
            <a:r>
              <a:rPr lang="en-US" sz="2800" i="1" dirty="0" smtClean="0"/>
              <a:t>Important Note: Principles are </a:t>
            </a:r>
            <a:r>
              <a:rPr lang="en-US" sz="2800" i="1" dirty="0" smtClean="0">
                <a:solidFill>
                  <a:srgbClr val="49CBF6"/>
                </a:solidFill>
              </a:rPr>
              <a:t>any basic assumption</a:t>
            </a:r>
            <a:r>
              <a:rPr lang="en-US" sz="2800" i="1" dirty="0" smtClean="0"/>
              <a:t> that has been identified by research at this level of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0" y="3048000"/>
            <a:ext cx="5943600" cy="35509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There are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numerous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rPr>
              <a:t> assumptions that can be used for this objective.</a:t>
            </a:r>
          </a:p>
          <a:p>
            <a:pPr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17394502">
            <a:off x="-176331" y="2944278"/>
            <a:ext cx="302273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are </a:t>
            </a:r>
          </a:p>
          <a:p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Principles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37411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5200" y="1447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Principle 1: 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1501430" y="3330084"/>
            <a:ext cx="673079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Outline principles </a:t>
            </a:r>
          </a:p>
          <a:p>
            <a:pPr algn="ctr"/>
            <a:r>
              <a:rPr lang="en-US" sz="2800" dirty="0" smtClean="0"/>
              <a:t>that define the </a:t>
            </a:r>
          </a:p>
          <a:p>
            <a:pPr algn="ctr"/>
            <a:r>
              <a:rPr lang="en-US" sz="2800" dirty="0" smtClean="0"/>
              <a:t>Biological Level of Analysis</a:t>
            </a:r>
            <a:endParaRPr lang="en-US" sz="2800" i="1" dirty="0"/>
          </a:p>
        </p:txBody>
      </p:sp>
      <p:sp>
        <p:nvSpPr>
          <p:cNvPr id="4" name="Rectangle 3"/>
          <p:cNvSpPr/>
          <p:nvPr/>
        </p:nvSpPr>
        <p:spPr>
          <a:xfrm>
            <a:off x="3505200" y="2514600"/>
            <a:ext cx="5562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800" dirty="0"/>
              <a:t>Human behavior is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localized</a:t>
            </a:r>
            <a:r>
              <a:rPr lang="en-US" sz="2800" dirty="0"/>
              <a:t> to specific parts of the brain.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32109319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9144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In other words…</a:t>
            </a:r>
            <a:endParaRPr lang="en-US" dirty="0">
              <a:solidFill>
                <a:srgbClr val="49CBF6"/>
              </a:solidFill>
              <a:latin typeface="Arial Black"/>
              <a:cs typeface="Arial Black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03583">
            <a:off x="966264" y="377245"/>
            <a:ext cx="2362200" cy="762000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Objective 1.1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7294979">
            <a:off x="-1022244" y="3257464"/>
            <a:ext cx="5405328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/>
              <a:t>  </a:t>
            </a:r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Principle 1:</a:t>
            </a:r>
            <a:endParaRPr lang="en-US" sz="28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2800" dirty="0" smtClean="0"/>
              <a:t>Human behavior </a:t>
            </a:r>
            <a:r>
              <a:rPr lang="en-US" sz="2800" dirty="0"/>
              <a:t>is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localized</a:t>
            </a:r>
            <a:r>
              <a:rPr lang="en-US" sz="2800" dirty="0"/>
              <a:t> to specific parts of the brain. </a:t>
            </a:r>
            <a:endParaRPr lang="en-US" sz="2800" i="1" dirty="0"/>
          </a:p>
        </p:txBody>
      </p:sp>
      <p:sp>
        <p:nvSpPr>
          <p:cNvPr id="4" name="Rectangle 3"/>
          <p:cNvSpPr/>
          <p:nvPr/>
        </p:nvSpPr>
        <p:spPr>
          <a:xfrm>
            <a:off x="3581400" y="1981200"/>
            <a:ext cx="5562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/>
              <a:buChar char="•"/>
            </a:pPr>
            <a:r>
              <a:rPr lang="en-US" sz="2400" dirty="0" smtClean="0"/>
              <a:t>Our </a:t>
            </a:r>
            <a:r>
              <a:rPr lang="en-US" sz="2400" dirty="0" smtClean="0">
                <a:solidFill>
                  <a:srgbClr val="49CBF6"/>
                </a:solidFill>
              </a:rPr>
              <a:t>observable actions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49CBF6"/>
                </a:solidFill>
              </a:rPr>
              <a:t>mental processes </a:t>
            </a:r>
            <a:r>
              <a:rPr lang="en-US" sz="2400" dirty="0" smtClean="0"/>
              <a:t>are correlated to </a:t>
            </a:r>
            <a:r>
              <a:rPr lang="en-US" sz="2400" dirty="0" smtClean="0">
                <a:solidFill>
                  <a:srgbClr val="49CBF6"/>
                </a:solidFill>
              </a:rPr>
              <a:t>specific parts of the brain. </a:t>
            </a:r>
          </a:p>
          <a:p>
            <a:pPr>
              <a:buFont typeface="Arial"/>
              <a:buChar char="•"/>
            </a:pPr>
            <a:endParaRPr lang="en-US" sz="2400" dirty="0">
              <a:solidFill>
                <a:srgbClr val="49CBF6"/>
              </a:solidFill>
            </a:endParaRPr>
          </a:p>
          <a:p>
            <a:pPr>
              <a:buFont typeface="Arial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means that anytime you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exhibit a </a:t>
            </a:r>
            <a:r>
              <a:rPr lang="en-US" sz="2400" dirty="0" smtClean="0">
                <a:solidFill>
                  <a:srgbClr val="49CBF6"/>
                </a:solidFill>
              </a:rPr>
              <a:t>behavior,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brain is working. </a:t>
            </a:r>
          </a:p>
          <a:p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other words….</a:t>
            </a:r>
            <a:r>
              <a:rPr lang="en-US" sz="2400" i="1" dirty="0">
                <a:solidFill>
                  <a:srgbClr val="49CBF6"/>
                </a:solidFill>
              </a:rPr>
              <a:t>everything psychological has a physiological origin. </a:t>
            </a:r>
          </a:p>
          <a:p>
            <a:r>
              <a:rPr lang="en-US" sz="2800" dirty="0" smtClean="0">
                <a:solidFill>
                  <a:srgbClr val="49CBF6"/>
                </a:solidFill>
              </a:rPr>
              <a:t> </a:t>
            </a:r>
            <a:endParaRPr lang="en-US" sz="2800" i="1" dirty="0">
              <a:solidFill>
                <a:srgbClr val="49CBF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90573" y="152400"/>
            <a:ext cx="3153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Arial Black"/>
                <a:cs typeface="Arial Black"/>
              </a:rPr>
              <a:t>What does this mean?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18539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Kilter.thmx</Template>
  <TotalTime>3430</TotalTime>
  <Words>654</Words>
  <Application>Microsoft Macintosh PowerPoint</Application>
  <PresentationFormat>On-screen Show (4:3)</PresentationFormat>
  <Paragraphs>105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Kilter</vt:lpstr>
      <vt:lpstr>The Biological Level of Analysis</vt:lpstr>
      <vt:lpstr>Biological Level of analysis</vt:lpstr>
      <vt:lpstr>Biological Level of analysis</vt:lpstr>
      <vt:lpstr>Biological Level of analysis</vt:lpstr>
      <vt:lpstr>Outline principles that  define the Biological  Level of Analysis</vt:lpstr>
      <vt:lpstr>Outline: </vt:lpstr>
      <vt:lpstr>Important Note: Principles are any basic assumption that has been identified by research at this level of analysis</vt:lpstr>
      <vt:lpstr>Principle 1: </vt:lpstr>
      <vt:lpstr>In other words…</vt:lpstr>
      <vt:lpstr>Principle 2: </vt:lpstr>
      <vt:lpstr>In other words…</vt:lpstr>
      <vt:lpstr>Principle 3: </vt:lpstr>
      <vt:lpstr>In other words…</vt:lpstr>
      <vt:lpstr>Principle 4: </vt:lpstr>
      <vt:lpstr>In other words…</vt:lpstr>
      <vt:lpstr>Why is it important to have principles?</vt:lpstr>
      <vt:lpstr>Why is it important to have principles?</vt:lpstr>
      <vt:lpstr>Tomorrow…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Owner</dc:creator>
  <cp:lastModifiedBy>Bryan Freeman</cp:lastModifiedBy>
  <cp:revision>236</cp:revision>
  <dcterms:created xsi:type="dcterms:W3CDTF">2011-09-01T10:55:07Z</dcterms:created>
  <dcterms:modified xsi:type="dcterms:W3CDTF">2012-08-26T17:29:16Z</dcterms:modified>
</cp:coreProperties>
</file>