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8" r:id="rId9"/>
    <p:sldId id="267" r:id="rId10"/>
    <p:sldId id="269" r:id="rId11"/>
    <p:sldId id="271" r:id="rId12"/>
    <p:sldId id="290" r:id="rId13"/>
    <p:sldId id="272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92ED8-BCAD-4FC6-BBD6-2E6276CCD8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12F62-41B9-4CE9-8148-90DB8B840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Psychology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7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dirty="0"/>
              <a:t>In contrast, Distress, or negative stress, has the following characteristics:</a:t>
            </a:r>
          </a:p>
          <a:p>
            <a:pPr lvl="1"/>
            <a:r>
              <a:rPr lang="en-US" dirty="0"/>
              <a:t>Causes anxiety or concern</a:t>
            </a:r>
          </a:p>
          <a:p>
            <a:pPr lvl="1"/>
            <a:r>
              <a:rPr lang="en-US" dirty="0"/>
              <a:t>Can be short- or long-term</a:t>
            </a:r>
          </a:p>
          <a:p>
            <a:pPr lvl="1"/>
            <a:r>
              <a:rPr lang="en-US" dirty="0"/>
              <a:t>Is perceived as outside of our coping abilities</a:t>
            </a:r>
          </a:p>
          <a:p>
            <a:pPr lvl="1"/>
            <a:r>
              <a:rPr lang="nl-NL" dirty="0" err="1"/>
              <a:t>Feels</a:t>
            </a:r>
            <a:r>
              <a:rPr lang="nl-NL" dirty="0"/>
              <a:t> </a:t>
            </a:r>
            <a:r>
              <a:rPr lang="nl-NL" dirty="0" err="1"/>
              <a:t>unpleasant</a:t>
            </a:r>
            <a:endParaRPr lang="nl-NL" dirty="0"/>
          </a:p>
          <a:p>
            <a:pPr lvl="1"/>
            <a:r>
              <a:rPr lang="en-US" dirty="0"/>
              <a:t>Decreases performance</a:t>
            </a:r>
          </a:p>
          <a:p>
            <a:pPr lvl="1"/>
            <a:r>
              <a:rPr lang="en-US" dirty="0"/>
              <a:t>Can lead to </a:t>
            </a:r>
            <a:r>
              <a:rPr lang="en-US" dirty="0">
                <a:solidFill>
                  <a:srgbClr val="FF0000"/>
                </a:solidFill>
              </a:rPr>
              <a:t>mental and physical problems</a:t>
            </a:r>
            <a:r>
              <a:rPr lang="en-US" dirty="0"/>
              <a:t>		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0950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Distress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Standardized Testing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can be perceived as a distress. The </a:t>
            </a:r>
            <a:r>
              <a:rPr lang="en-US" dirty="0"/>
              <a:t>action of </a:t>
            </a:r>
            <a:r>
              <a:rPr lang="en-US" dirty="0" smtClean="0"/>
              <a:t>preparing for significant life events such </a:t>
            </a:r>
            <a:r>
              <a:rPr lang="en-US" dirty="0"/>
              <a:t>as </a:t>
            </a:r>
            <a:r>
              <a:rPr lang="en-US" dirty="0" smtClean="0">
                <a:solidFill>
                  <a:srgbClr val="FF0000"/>
                </a:solidFill>
              </a:rPr>
              <a:t>graduation, college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relationships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also </a:t>
            </a:r>
            <a:r>
              <a:rPr lang="en-US" dirty="0" smtClean="0"/>
              <a:t>place </a:t>
            </a:r>
            <a:r>
              <a:rPr lang="en-US" dirty="0"/>
              <a:t>some degree of stress on the body. 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0621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Objective </a:t>
            </a:r>
            <a:r>
              <a:rPr lang="en-US" sz="4400" dirty="0" smtClean="0"/>
              <a:t>1.1 (SAQ</a:t>
            </a:r>
            <a:r>
              <a:rPr lang="en-US" sz="4400" dirty="0" smtClean="0"/>
              <a:t>):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Describe </a:t>
            </a:r>
            <a:r>
              <a:rPr lang="en-US" sz="4800" dirty="0">
                <a:solidFill>
                  <a:srgbClr val="FFFF00"/>
                </a:solidFill>
              </a:rPr>
              <a:t>stressors</a:t>
            </a:r>
          </a:p>
        </p:txBody>
      </p:sp>
    </p:spTree>
    <p:extLst>
      <p:ext uri="{BB962C8B-B14F-4D97-AF65-F5344CB8AC3E}">
        <p14:creationId xmlns:p14="http://schemas.microsoft.com/office/powerpoint/2010/main" xmlns="" val="34251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Stressors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Definition: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Any </a:t>
            </a:r>
            <a:r>
              <a:rPr lang="en-US" sz="2400" dirty="0"/>
              <a:t>factor </a:t>
            </a:r>
            <a:r>
              <a:rPr lang="en-US" sz="2400" dirty="0" smtClean="0"/>
              <a:t>that is perceived to </a:t>
            </a:r>
            <a:r>
              <a:rPr lang="en-US" sz="2400" dirty="0" smtClean="0">
                <a:solidFill>
                  <a:srgbClr val="FF0000"/>
                </a:solidFill>
              </a:rPr>
              <a:t>disturb </a:t>
            </a:r>
            <a:r>
              <a:rPr lang="en-US" sz="2400" dirty="0">
                <a:solidFill>
                  <a:srgbClr val="FF0000"/>
                </a:solidFill>
              </a:rPr>
              <a:t>homeostasis </a:t>
            </a:r>
            <a:r>
              <a:rPr lang="en-US" sz="2400" i="1" dirty="0"/>
              <a:t>producing </a:t>
            </a:r>
            <a:r>
              <a:rPr lang="en-US" sz="2400" i="1" dirty="0" smtClean="0"/>
              <a:t>stress</a:t>
            </a:r>
            <a:r>
              <a:rPr lang="en-US" sz="2400" dirty="0" smtClean="0"/>
              <a:t>. 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Examples </a:t>
            </a:r>
            <a:r>
              <a:rPr lang="en-US" sz="2400" dirty="0"/>
              <a:t>of stressors range from seemingly "good" things to "bad" things that happen in life. A stressor is simply </a:t>
            </a:r>
            <a:r>
              <a:rPr lang="en-US" sz="2400" dirty="0" smtClean="0"/>
              <a:t>an empirical term </a:t>
            </a:r>
            <a:r>
              <a:rPr lang="en-US" sz="2400" dirty="0"/>
              <a:t>used to describe any event that triggers your </a:t>
            </a:r>
            <a:r>
              <a:rPr lang="en-US" sz="2400" dirty="0">
                <a:solidFill>
                  <a:srgbClr val="FF0000"/>
                </a:solidFill>
              </a:rPr>
              <a:t>parasympathetic nervous system </a:t>
            </a:r>
            <a:r>
              <a:rPr lang="en-US" sz="2400" dirty="0"/>
              <a:t>(the body's way of dealing with stressful situations). In other words, an event </a:t>
            </a:r>
            <a:r>
              <a:rPr lang="en-US" sz="2400" dirty="0" smtClean="0"/>
              <a:t>that </a:t>
            </a:r>
            <a:r>
              <a:rPr lang="en-US" sz="2400" i="1" dirty="0" smtClean="0"/>
              <a:t>causes stress.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1791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Stressors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sz="2400" dirty="0"/>
              <a:t>Examples of </a:t>
            </a:r>
            <a:r>
              <a:rPr lang="en-US" sz="2400" dirty="0" err="1" smtClean="0"/>
              <a:t>Eustressors</a:t>
            </a:r>
            <a:endParaRPr lang="en-US" sz="2400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good stressor </a:t>
            </a:r>
            <a:r>
              <a:rPr lang="en-US" dirty="0"/>
              <a:t>makes you feel "stressed-out" but is actually a positive event; one that is good for you, or might be good for you. Some of these examples </a:t>
            </a:r>
            <a:r>
              <a:rPr lang="en-US" dirty="0" smtClean="0"/>
              <a:t>include: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Exercise</a:t>
            </a:r>
            <a:endParaRPr lang="en-US" i="1" dirty="0"/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Riding a roller coaster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Watching an action/scary movie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Starting College</a:t>
            </a:r>
          </a:p>
          <a:p>
            <a:pPr lvl="2">
              <a:buFont typeface="Wingdings" charset="2"/>
              <a:buChar char="§"/>
            </a:pPr>
            <a:endParaRPr lang="en-US" i="1" dirty="0"/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*You will need to </a:t>
            </a:r>
            <a:r>
              <a:rPr lang="en-US" i="1" dirty="0" smtClean="0">
                <a:solidFill>
                  <a:srgbClr val="FF0000"/>
                </a:solidFill>
              </a:rPr>
              <a:t>describe</a:t>
            </a:r>
            <a:r>
              <a:rPr lang="en-US" i="1" dirty="0" smtClean="0"/>
              <a:t> these various stressors</a:t>
            </a:r>
          </a:p>
        </p:txBody>
      </p:sp>
    </p:spTree>
    <p:extLst>
      <p:ext uri="{BB962C8B-B14F-4D97-AF65-F5344CB8AC3E}">
        <p14:creationId xmlns:p14="http://schemas.microsoft.com/office/powerpoint/2010/main" xmlns="" val="16580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Stressors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Examples of </a:t>
            </a:r>
            <a:r>
              <a:rPr lang="en-US" sz="2400" dirty="0" err="1" smtClean="0"/>
              <a:t>Distressors</a:t>
            </a:r>
            <a:endParaRPr lang="en-US" sz="2400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bad </a:t>
            </a:r>
            <a:r>
              <a:rPr lang="en-US" dirty="0">
                <a:solidFill>
                  <a:srgbClr val="FF0000"/>
                </a:solidFill>
              </a:rPr>
              <a:t>stressor </a:t>
            </a:r>
            <a:r>
              <a:rPr lang="en-US" dirty="0" smtClean="0"/>
              <a:t>can also make  </a:t>
            </a:r>
            <a:r>
              <a:rPr lang="en-US" dirty="0"/>
              <a:t>you feel "stressed-out" </a:t>
            </a:r>
            <a:r>
              <a:rPr lang="en-US" dirty="0" smtClean="0"/>
              <a:t>and is often associated with negative feelings. </a:t>
            </a:r>
            <a:r>
              <a:rPr lang="en-US" dirty="0"/>
              <a:t>Some of these examples </a:t>
            </a:r>
            <a:r>
              <a:rPr lang="en-US" dirty="0" smtClean="0"/>
              <a:t>include: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Losing a job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Standardized Exams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Ending Relationships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Confronting Physical Danger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Illness</a:t>
            </a:r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Death</a:t>
            </a:r>
          </a:p>
          <a:p>
            <a:pPr lvl="2">
              <a:buFont typeface="Wingdings" charset="2"/>
              <a:buChar char="§"/>
            </a:pPr>
            <a:endParaRPr lang="en-US" i="1" dirty="0" smtClean="0"/>
          </a:p>
          <a:p>
            <a:pPr lvl="2">
              <a:buFont typeface="Wingdings" charset="2"/>
              <a:buChar char="§"/>
            </a:pPr>
            <a:endParaRPr lang="en-US" i="1" dirty="0"/>
          </a:p>
          <a:p>
            <a:pPr lvl="2">
              <a:buFont typeface="Wingdings" charset="2"/>
              <a:buChar char="§"/>
            </a:pPr>
            <a:r>
              <a:rPr lang="en-US" i="1" dirty="0" smtClean="0"/>
              <a:t>*You will need to </a:t>
            </a:r>
            <a:r>
              <a:rPr lang="en-US" i="1" dirty="0" smtClean="0">
                <a:solidFill>
                  <a:srgbClr val="FF0000"/>
                </a:solidFill>
              </a:rPr>
              <a:t>describe</a:t>
            </a:r>
            <a:r>
              <a:rPr lang="en-US" i="1" dirty="0" smtClean="0"/>
              <a:t> these various stressors</a:t>
            </a:r>
          </a:p>
        </p:txBody>
      </p:sp>
    </p:spTree>
    <p:extLst>
      <p:ext uri="{BB962C8B-B14F-4D97-AF65-F5344CB8AC3E}">
        <p14:creationId xmlns:p14="http://schemas.microsoft.com/office/powerpoint/2010/main" xmlns="" val="89331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Stressors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Cognitive Component of Stressors:</a:t>
            </a:r>
            <a:endParaRPr lang="en-US" i="1" dirty="0"/>
          </a:p>
          <a:p>
            <a:pPr lvl="2">
              <a:buFont typeface="Wingdings" charset="2"/>
              <a:buChar char="§"/>
            </a:pPr>
            <a:r>
              <a:rPr lang="en-US" sz="2000" dirty="0" smtClean="0"/>
              <a:t>Notice </a:t>
            </a:r>
            <a:r>
              <a:rPr lang="en-US" sz="2000" dirty="0"/>
              <a:t>that a stressor can be something not only in your external environment but also in your “</a:t>
            </a:r>
            <a:r>
              <a:rPr lang="en-US" sz="2000" i="1" dirty="0"/>
              <a:t>internal environment” like a personal habit or </a:t>
            </a:r>
            <a:r>
              <a:rPr lang="en-US" sz="2000" dirty="0"/>
              <a:t>personality trait. </a:t>
            </a:r>
            <a:endParaRPr lang="en-US" sz="2000" dirty="0" smtClean="0"/>
          </a:p>
          <a:p>
            <a:pPr lvl="2">
              <a:buFont typeface="Wingdings" charset="2"/>
              <a:buChar char="§"/>
            </a:pPr>
            <a:r>
              <a:rPr lang="en-US" sz="2000" dirty="0" smtClean="0"/>
              <a:t>Therefore</a:t>
            </a:r>
            <a:r>
              <a:rPr lang="en-US" sz="2000" dirty="0"/>
              <a:t>, some of us feel stressed out even during the most peaceful vacation or with no obvious external stressors at all</a:t>
            </a:r>
            <a:r>
              <a:rPr lang="en-US" sz="2000" dirty="0" smtClean="0"/>
              <a:t>.</a:t>
            </a:r>
          </a:p>
          <a:p>
            <a:pPr lvl="2">
              <a:buFont typeface="Wingdings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Hence, stressors are subjective to our cognitive interpretation of our environmental cues. </a:t>
            </a:r>
          </a:p>
        </p:txBody>
      </p:sp>
    </p:spTree>
    <p:extLst>
      <p:ext uri="{BB962C8B-B14F-4D97-AF65-F5344CB8AC3E}">
        <p14:creationId xmlns:p14="http://schemas.microsoft.com/office/powerpoint/2010/main" xmlns="" val="28028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839027"/>
            <a:ext cx="8228013" cy="1927225"/>
          </a:xfrm>
        </p:spPr>
        <p:txBody>
          <a:bodyPr/>
          <a:lstStyle/>
          <a:p>
            <a:r>
              <a:rPr lang="en-US" sz="4400" dirty="0" smtClean="0"/>
              <a:t>Discussion Question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810167"/>
            <a:ext cx="8228013" cy="1066800"/>
          </a:xfrm>
        </p:spPr>
        <p:txBody>
          <a:bodyPr>
            <a:normAutofit fontScale="70000" lnSpcReduction="20000"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What examples of things that are negative stressors to some, but not to others?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2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839027"/>
            <a:ext cx="8228013" cy="1927225"/>
          </a:xfrm>
        </p:spPr>
        <p:txBody>
          <a:bodyPr/>
          <a:lstStyle/>
          <a:p>
            <a:r>
              <a:rPr lang="en-US" sz="4400" dirty="0" smtClean="0"/>
              <a:t>Final Notes: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770" y="2822568"/>
            <a:ext cx="8228013" cy="1066800"/>
          </a:xfrm>
        </p:spPr>
        <p:txBody>
          <a:bodyPr>
            <a:normAutofit fontScale="40000" lnSpcReduction="20000"/>
          </a:bodyPr>
          <a:lstStyle/>
          <a:p>
            <a:pPr marL="685800" indent="-685800" algn="l">
              <a:buFont typeface="Arial"/>
              <a:buChar char="•"/>
            </a:pPr>
            <a:r>
              <a:rPr lang="en-US" sz="4800" dirty="0" smtClean="0">
                <a:solidFill>
                  <a:srgbClr val="FFFF00"/>
                </a:solidFill>
              </a:rPr>
              <a:t>Define Stress (to assist you in defining stressors)</a:t>
            </a:r>
          </a:p>
          <a:p>
            <a:pPr marL="685800" indent="-685800" algn="l">
              <a:buFont typeface="Arial"/>
              <a:buChar char="•"/>
            </a:pPr>
            <a:r>
              <a:rPr lang="en-US" sz="4800" dirty="0" smtClean="0">
                <a:solidFill>
                  <a:srgbClr val="FFFF00"/>
                </a:solidFill>
              </a:rPr>
              <a:t>Define and Describe Stressors</a:t>
            </a:r>
          </a:p>
          <a:p>
            <a:pPr marL="685800" indent="-685800" algn="l">
              <a:buFont typeface="Arial"/>
              <a:buChar char="•"/>
            </a:pPr>
            <a:r>
              <a:rPr lang="en-US" sz="4800" dirty="0" smtClean="0">
                <a:solidFill>
                  <a:srgbClr val="FFFF00"/>
                </a:solidFill>
              </a:rPr>
              <a:t>Provide examples of stressors to assist in your description</a:t>
            </a:r>
          </a:p>
          <a:p>
            <a:pPr marL="685800" indent="-685800" algn="l">
              <a:buFont typeface="Arial"/>
              <a:buChar char="•"/>
            </a:pPr>
            <a:r>
              <a:rPr lang="en-US" sz="4800" dirty="0" smtClean="0">
                <a:solidFill>
                  <a:srgbClr val="FFFF00"/>
                </a:solidFill>
              </a:rPr>
              <a:t>Explain the cognitive component of stressors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7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5173502" cy="3267169"/>
          </a:xfrm>
        </p:spPr>
        <p:txBody>
          <a:bodyPr/>
          <a:lstStyle/>
          <a:p>
            <a:r>
              <a:rPr lang="en-US" dirty="0"/>
              <a:t>Health and illness are influenced by a wide variety of factors. While contagious and hereditary illness are common, there are many </a:t>
            </a:r>
            <a:r>
              <a:rPr lang="en-US" b="1" dirty="0"/>
              <a:t>behavioral and psychological factors </a:t>
            </a:r>
            <a:r>
              <a:rPr lang="en-US" dirty="0"/>
              <a:t>that can impact overall physical well-being and various medical conditions.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5077" y="2770094"/>
            <a:ext cx="2881291" cy="285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5173502" cy="3267169"/>
          </a:xfrm>
        </p:spPr>
        <p:txBody>
          <a:bodyPr/>
          <a:lstStyle/>
          <a:p>
            <a:r>
              <a:rPr lang="en-US" dirty="0"/>
              <a:t>Health psychology is a specialty area that focuses on how </a:t>
            </a:r>
            <a:r>
              <a:rPr lang="en-US" dirty="0">
                <a:solidFill>
                  <a:srgbClr val="FF0000"/>
                </a:solidFill>
              </a:rPr>
              <a:t>biology, </a:t>
            </a:r>
            <a:r>
              <a:rPr lang="en-US" dirty="0" smtClean="0">
                <a:solidFill>
                  <a:srgbClr val="FF0000"/>
                </a:solidFill>
              </a:rPr>
              <a:t>cognitive, and sociocultural factors </a:t>
            </a:r>
            <a:r>
              <a:rPr lang="en-US" dirty="0"/>
              <a:t>influence health and illness.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terms </a:t>
            </a:r>
            <a:r>
              <a:rPr lang="en-US" dirty="0">
                <a:solidFill>
                  <a:srgbClr val="FF0000"/>
                </a:solidFill>
              </a:rPr>
              <a:t>including medical psychology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behavioral medicine </a:t>
            </a:r>
            <a:r>
              <a:rPr lang="en-US" dirty="0"/>
              <a:t>are sometimes used interchangeably with the term health psychology.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5077" y="2770094"/>
            <a:ext cx="2881291" cy="285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18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Health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5173502" cy="3267169"/>
          </a:xfrm>
        </p:spPr>
        <p:txBody>
          <a:bodyPr/>
          <a:lstStyle/>
          <a:p>
            <a:r>
              <a:rPr lang="en-US" dirty="0"/>
              <a:t>The field of health psychology is focused on </a:t>
            </a:r>
            <a:r>
              <a:rPr lang="en-US" dirty="0">
                <a:solidFill>
                  <a:srgbClr val="FF0000"/>
                </a:solidFill>
              </a:rPr>
              <a:t>promoting health </a:t>
            </a:r>
            <a:r>
              <a:rPr lang="en-US" dirty="0"/>
              <a:t>as well as the </a:t>
            </a:r>
            <a:r>
              <a:rPr lang="en-US" dirty="0">
                <a:solidFill>
                  <a:srgbClr val="FF0000"/>
                </a:solidFill>
              </a:rPr>
              <a:t>prevention and treatment </a:t>
            </a:r>
            <a:r>
              <a:rPr lang="en-US" dirty="0"/>
              <a:t>of disease and illness. </a:t>
            </a:r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/>
              <a:t>psychologists also focus on understanding how people react, cope and recover from illness.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5077" y="2770094"/>
            <a:ext cx="2881291" cy="285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93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IB Health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5173502" cy="3267169"/>
          </a:xfrm>
        </p:spPr>
        <p:txBody>
          <a:bodyPr/>
          <a:lstStyle/>
          <a:p>
            <a:r>
              <a:rPr lang="en-US" dirty="0" smtClean="0"/>
              <a:t>Health Psychology subfields: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Stress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Substance abuse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Obesity/Overeating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Health Promotion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5077" y="2770094"/>
            <a:ext cx="2881291" cy="285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Stress 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dirty="0" smtClean="0"/>
              <a:t>(Obj. 2.1-2.3)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1276"/>
            <a:ext cx="4518677" cy="3267169"/>
          </a:xfrm>
        </p:spPr>
        <p:txBody>
          <a:bodyPr/>
          <a:lstStyle/>
          <a:p>
            <a:r>
              <a:rPr lang="en-US" dirty="0" smtClean="0"/>
              <a:t>Discussion Questions: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do you define </a:t>
            </a:r>
            <a:r>
              <a:rPr lang="en-US" dirty="0" smtClean="0"/>
              <a:t>stress?</a:t>
            </a:r>
          </a:p>
          <a:p>
            <a:pPr lvl="1"/>
            <a:r>
              <a:rPr lang="en-US" dirty="0" smtClean="0"/>
              <a:t>How do you know when you are stressed?</a:t>
            </a:r>
          </a:p>
          <a:p>
            <a:pPr lvl="1"/>
            <a:r>
              <a:rPr lang="en-US" dirty="0" smtClean="0"/>
              <a:t>Do different people handle/perceive stress differently?</a:t>
            </a:r>
          </a:p>
          <a:p>
            <a:pPr lvl="1">
              <a:buFont typeface="Wingdings" charset="2"/>
              <a:buChar char="v"/>
            </a:pPr>
            <a:endParaRPr lang="en-US" dirty="0" smtClean="0"/>
          </a:p>
          <a:p>
            <a:pPr lvl="1">
              <a:buFont typeface="Wingdings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5877" y="2142969"/>
            <a:ext cx="3710923" cy="37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72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Stress?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Stress:</a:t>
            </a:r>
            <a:r>
              <a:rPr lang="en-US" dirty="0"/>
              <a:t> A </a:t>
            </a:r>
            <a:r>
              <a:rPr lang="en-US" dirty="0">
                <a:solidFill>
                  <a:srgbClr val="FF0000"/>
                </a:solidFill>
              </a:rPr>
              <a:t>psychological and physical </a:t>
            </a:r>
            <a:r>
              <a:rPr lang="en-US" dirty="0"/>
              <a:t>response of the body that occurs whenever we must adapt to changing conditions, whether those conditions be </a:t>
            </a:r>
            <a:r>
              <a:rPr lang="en-US" i="1" dirty="0"/>
              <a:t>real or perceived, positive or negative. </a:t>
            </a:r>
            <a:endParaRPr lang="en-US" i="1" dirty="0" smtClean="0"/>
          </a:p>
          <a:p>
            <a:r>
              <a:rPr lang="en-US" dirty="0"/>
              <a:t>Although </a:t>
            </a:r>
            <a:r>
              <a:rPr lang="en-US" i="1" dirty="0"/>
              <a:t>everyone has stress in their lives</a:t>
            </a:r>
            <a:r>
              <a:rPr lang="en-US" dirty="0"/>
              <a:t>, people respond to stress in different </a:t>
            </a:r>
            <a:r>
              <a:rPr lang="en-US" dirty="0" smtClean="0"/>
              <a:t>ways culturally. </a:t>
            </a:r>
            <a:r>
              <a:rPr lang="en-US" dirty="0"/>
              <a:t>Some people seem to be severely affected while others seem calm, cool, and collected all the </a:t>
            </a:r>
            <a:r>
              <a:rPr lang="en-US" dirty="0" smtClean="0"/>
              <a:t>time.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0912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Eustress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dirty="0" smtClean="0"/>
              <a:t>It's also important to note that there are two types of stress, </a:t>
            </a:r>
            <a:r>
              <a:rPr lang="en-US" dirty="0" err="1" smtClean="0">
                <a:solidFill>
                  <a:srgbClr val="FF0000"/>
                </a:solidFill>
              </a:rPr>
              <a:t>Eustress</a:t>
            </a:r>
            <a:r>
              <a:rPr lang="en-US" dirty="0" smtClean="0"/>
              <a:t> (good stress) and </a:t>
            </a:r>
            <a:r>
              <a:rPr lang="en-US" dirty="0" smtClean="0">
                <a:solidFill>
                  <a:srgbClr val="FF0000"/>
                </a:solidFill>
              </a:rPr>
              <a:t>Distress </a:t>
            </a:r>
            <a:r>
              <a:rPr lang="en-US" dirty="0" smtClean="0"/>
              <a:t>(not so good stress).</a:t>
            </a:r>
          </a:p>
          <a:p>
            <a:r>
              <a:rPr lang="en-US" dirty="0" err="1" smtClean="0"/>
              <a:t>Eustress</a:t>
            </a:r>
            <a:r>
              <a:rPr lang="en-US" dirty="0"/>
              <a:t>, or positive stress, has the following characteristics: </a:t>
            </a:r>
          </a:p>
          <a:p>
            <a:pPr lvl="1"/>
            <a:r>
              <a:rPr lang="en-US" dirty="0"/>
              <a:t>Motivates, focuses energy</a:t>
            </a:r>
          </a:p>
          <a:p>
            <a:pPr lvl="1"/>
            <a:r>
              <a:rPr lang="en-US" dirty="0"/>
              <a:t>Is short-term</a:t>
            </a:r>
          </a:p>
          <a:p>
            <a:pPr lvl="1"/>
            <a:r>
              <a:rPr lang="en-US" dirty="0"/>
              <a:t>Is perceived as within our coping abilities</a:t>
            </a:r>
          </a:p>
          <a:p>
            <a:pPr lvl="1"/>
            <a:r>
              <a:rPr lang="nl-NL" dirty="0" err="1"/>
              <a:t>Feels</a:t>
            </a:r>
            <a:r>
              <a:rPr lang="nl-NL" dirty="0"/>
              <a:t> </a:t>
            </a:r>
            <a:r>
              <a:rPr lang="nl-NL" dirty="0" err="1"/>
              <a:t>exciting</a:t>
            </a:r>
            <a:endParaRPr lang="nl-NL" dirty="0"/>
          </a:p>
          <a:p>
            <a:pPr lvl="1"/>
            <a:r>
              <a:rPr lang="en-US" dirty="0"/>
              <a:t>Improves performance		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9043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Eustress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38" y="2682893"/>
            <a:ext cx="8229600" cy="3787792"/>
          </a:xfrm>
        </p:spPr>
        <p:txBody>
          <a:bodyPr>
            <a:normAutofit/>
          </a:bodyPr>
          <a:lstStyle/>
          <a:p>
            <a:r>
              <a:rPr lang="en-US" dirty="0" smtClean="0"/>
              <a:t>Eustress </a:t>
            </a:r>
            <a:r>
              <a:rPr lang="en-US" i="1" dirty="0"/>
              <a:t>motivates</a:t>
            </a:r>
            <a:r>
              <a:rPr lang="en-US" dirty="0"/>
              <a:t> people to continue moving forward and enjoy actions and events that require some effort but ultimately provide a great deal of satisfaction.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Physical exercise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/>
              <a:t>is an excellent example of this kind of good stress. The action of engaging in planned physical activity such as </a:t>
            </a:r>
            <a:r>
              <a:rPr lang="en-US" dirty="0">
                <a:solidFill>
                  <a:srgbClr val="FF0000"/>
                </a:solidFill>
              </a:rPr>
              <a:t>walking, running, or working out </a:t>
            </a:r>
            <a:r>
              <a:rPr lang="en-US" dirty="0"/>
              <a:t>in a gym does place some degree of stress on the body. </a:t>
            </a:r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2184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4416</TotalTime>
  <Words>744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Genesis</vt:lpstr>
      <vt:lpstr>Health Psychology </vt:lpstr>
      <vt:lpstr>What is Health Psychology</vt:lpstr>
      <vt:lpstr>What is Health Psychology</vt:lpstr>
      <vt:lpstr>What is Health Psychology</vt:lpstr>
      <vt:lpstr>Scope of IB Health option</vt:lpstr>
      <vt:lpstr>Stress  (Obj. 2.1-2.3)</vt:lpstr>
      <vt:lpstr>What is Stress?</vt:lpstr>
      <vt:lpstr>Eustress</vt:lpstr>
      <vt:lpstr>Eustress</vt:lpstr>
      <vt:lpstr>Distress</vt:lpstr>
      <vt:lpstr>Distress</vt:lpstr>
      <vt:lpstr>Objective 1.1 (SAQ):</vt:lpstr>
      <vt:lpstr>Stressors</vt:lpstr>
      <vt:lpstr>Stressors</vt:lpstr>
      <vt:lpstr>Stressors</vt:lpstr>
      <vt:lpstr>Stressors</vt:lpstr>
      <vt:lpstr>Discussion Question</vt:lpstr>
      <vt:lpstr>Final Notes:</vt:lpstr>
    </vt:vector>
  </TitlesOfParts>
  <Company>Teacher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Psychology</dc:title>
  <dc:creator>Bryan Freeman</dc:creator>
  <cp:lastModifiedBy>freemanb2</cp:lastModifiedBy>
  <cp:revision>199</cp:revision>
  <dcterms:created xsi:type="dcterms:W3CDTF">2013-01-04T07:21:49Z</dcterms:created>
  <dcterms:modified xsi:type="dcterms:W3CDTF">2013-01-11T12:37:08Z</dcterms:modified>
</cp:coreProperties>
</file>