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28" r:id="rId2"/>
    <p:sldId id="368" r:id="rId3"/>
    <p:sldId id="257" r:id="rId4"/>
    <p:sldId id="420" r:id="rId5"/>
    <p:sldId id="421" r:id="rId6"/>
    <p:sldId id="422" r:id="rId7"/>
    <p:sldId id="423" r:id="rId8"/>
    <p:sldId id="367" r:id="rId9"/>
    <p:sldId id="399" r:id="rId10"/>
    <p:sldId id="430" r:id="rId11"/>
    <p:sldId id="431" r:id="rId12"/>
    <p:sldId id="432" r:id="rId13"/>
    <p:sldId id="433" r:id="rId14"/>
    <p:sldId id="434" r:id="rId15"/>
    <p:sldId id="435" r:id="rId16"/>
    <p:sldId id="418" r:id="rId17"/>
    <p:sldId id="419" r:id="rId18"/>
    <p:sldId id="436" r:id="rId19"/>
    <p:sldId id="417" r:id="rId2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906F9BC-0DDC-4454-8706-8798688B2AE8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EE6B02A-B4D2-4D79-8270-F95B8415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321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BCE9-2C34-4D4F-9423-72E8D7E116F5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D10C7-71BD-4F82-AD8F-2EFF5A596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707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5AEB-9FD7-4D7E-A5C3-E8E5B72DA03A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C4DD8-1646-4AFF-942B-6C7BFD206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988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2BA44E-39D1-4465-8945-65C8BC3FED47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38528-B9DE-4AE2-B20D-F428FFE0C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903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AC0645-6C14-4E7D-B7DA-6BEBEBADCF33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F08EB00-92E5-4962-9751-20B56FCAD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A5AEAF-C33B-4201-872C-03F1ACAECD18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C2D764F-AADC-49FD-9195-287B04FB9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288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84723-A514-418E-BF3A-4B493FE32972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22488-6A0D-4B86-8B5D-FF431C6CE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648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7F8D6-8E09-4537-AAB6-34F0A9ADB9AD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1149C-D46E-43B6-88B7-941605168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327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2078-B011-4451-A6B9-B427C31A8A2F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2E46-0CB8-4DBE-8074-0B57400C6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66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CB25-02CF-4EFA-AC1B-28D9952EDFB1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FCA41-F77E-407E-B46A-CD72BF631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9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F57778-EDD6-4485-9454-BDF9863CE0AD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E4A6B7-0B27-41A2-9F1E-ABF4534A1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97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88C99-BC5C-461A-80CA-694CB850C014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ACDA0-059F-4C89-81D4-8BBFA9EDE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0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2947-B153-4BA6-B23F-664630056311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9FDED-BA10-44BE-9A45-3788CADB5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8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99281-1465-44E3-91D4-A82E20FD836B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B5B90A-B358-488C-80A9-6492D3ECF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83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19EA-0280-4E0A-B734-62A189476B0C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BD6D536-6D5C-40D8-9FBC-4EE8939FE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4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1B85-E388-4EC1-B7C1-AB29DBBA0779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CCC3D59-7B9D-4314-BEFE-A7BEE4EEE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50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AE76-6C04-4A84-9875-F4B6A584A657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8EC96-7605-44DD-9F03-9EF28B27E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7F7F7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CBB7D5AE-FBE8-4DA5-B853-032884BCFA6B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rgbClr val="7F7F7F"/>
                </a:solidFill>
              </a:defRPr>
            </a:lvl1pPr>
          </a:lstStyle>
          <a:p>
            <a:fld id="{A876324E-6B13-46C1-91A8-BBDA71026A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3" r:id="rId2"/>
    <p:sldLayoutId id="2147483742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3" r:id="rId10"/>
    <p:sldLayoutId id="2147483744" r:id="rId11"/>
    <p:sldLayoutId id="2147483745" r:id="rId12"/>
    <p:sldLayoutId id="2147483746" r:id="rId13"/>
    <p:sldLayoutId id="2147483740" r:id="rId14"/>
    <p:sldLayoutId id="2147483747" r:id="rId15"/>
    <p:sldLayoutId id="214748374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FFDC62"/>
        </a:buClr>
        <a:buSzPct val="90000"/>
        <a:buFont typeface="Wingdings" pitchFamily="2" charset="2"/>
        <a:buChar char="S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FFDC62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Communication’s </a:t>
            </a:r>
            <a:b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</a:b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role in maintaining relationships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530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Communication and Relational maintenance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2225"/>
            <a:ext cx="7947025" cy="3709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dirty="0">
                <a:solidFill>
                  <a:srgbClr val="0032A5"/>
                </a:solidFill>
                <a:ea typeface="+mn-ea"/>
              </a:rPr>
              <a:t>The basic concerns of relational maintenance are to identify healthy and constructive patterns of interpersonal growth and to avert problems in a relationship. </a:t>
            </a:r>
            <a:endParaRPr lang="en-US" sz="2800" dirty="0" smtClean="0">
              <a:solidFill>
                <a:srgbClr val="0032A5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dirty="0" smtClean="0">
                <a:solidFill>
                  <a:srgbClr val="0032A5"/>
                </a:solidFill>
                <a:ea typeface="+mn-ea"/>
              </a:rPr>
              <a:t>Relational </a:t>
            </a:r>
            <a:r>
              <a:rPr lang="en-US" sz="2800" dirty="0">
                <a:solidFill>
                  <a:srgbClr val="0032A5"/>
                </a:solidFill>
                <a:ea typeface="+mn-ea"/>
              </a:rPr>
              <a:t>well-being </a:t>
            </a:r>
            <a:r>
              <a:rPr lang="en-US" sz="2800" dirty="0" smtClean="0">
                <a:solidFill>
                  <a:srgbClr val="0032A5"/>
                </a:solidFill>
                <a:ea typeface="+mn-ea"/>
              </a:rPr>
              <a:t>facilitated </a:t>
            </a:r>
            <a:r>
              <a:rPr lang="en-US" sz="2800" dirty="0">
                <a:solidFill>
                  <a:srgbClr val="0032A5"/>
                </a:solidFill>
                <a:ea typeface="+mn-ea"/>
              </a:rPr>
              <a:t>by creating a </a:t>
            </a:r>
            <a:r>
              <a:rPr lang="en-US" sz="2800" b="1" dirty="0">
                <a:solidFill>
                  <a:srgbClr val="0032A5"/>
                </a:solidFill>
                <a:ea typeface="+mn-ea"/>
              </a:rPr>
              <a:t>favorable interpersonal communication climate</a:t>
            </a:r>
            <a:r>
              <a:rPr lang="en-US" sz="2800" dirty="0">
                <a:solidFill>
                  <a:srgbClr val="0032A5"/>
                </a:solidFill>
                <a:ea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endParaRPr lang="en-US" sz="2800" dirty="0">
              <a:solidFill>
                <a:srgbClr val="0032A5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11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Communication and Relational maintenance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2225"/>
            <a:ext cx="7947025" cy="37099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32A5"/>
                </a:solidFill>
              </a:rPr>
              <a:t>Stafford and Canary (1991) identify </a:t>
            </a:r>
            <a:r>
              <a:rPr lang="en-US" sz="2800" dirty="0" smtClean="0">
                <a:solidFill>
                  <a:srgbClr val="0032A5"/>
                </a:solidFill>
              </a:rPr>
              <a:t>key </a:t>
            </a:r>
            <a:r>
              <a:rPr lang="en-US" sz="2800" dirty="0">
                <a:solidFill>
                  <a:srgbClr val="0032A5"/>
                </a:solidFill>
              </a:rPr>
              <a:t>strategies of relational maintenance that serve as predictors of relational satisfaction, commitment, mutual control, and liking:</a:t>
            </a:r>
          </a:p>
          <a:p>
            <a:pPr lvl="1"/>
            <a:r>
              <a:rPr lang="en-US" sz="2600" dirty="0">
                <a:solidFill>
                  <a:srgbClr val="0032A5"/>
                </a:solidFill>
              </a:rPr>
              <a:t>Showing </a:t>
            </a:r>
            <a:r>
              <a:rPr lang="en-US" sz="2600" dirty="0" err="1">
                <a:solidFill>
                  <a:srgbClr val="0032A5"/>
                </a:solidFill>
              </a:rPr>
              <a:t>positiveness</a:t>
            </a:r>
            <a:r>
              <a:rPr lang="en-US" sz="2600" dirty="0">
                <a:solidFill>
                  <a:srgbClr val="0032A5"/>
                </a:solidFill>
              </a:rPr>
              <a:t> </a:t>
            </a:r>
          </a:p>
          <a:p>
            <a:pPr lvl="1"/>
            <a:r>
              <a:rPr lang="en-US" sz="2600" dirty="0">
                <a:solidFill>
                  <a:srgbClr val="0032A5"/>
                </a:solidFill>
              </a:rPr>
              <a:t>Demonstrating openness </a:t>
            </a:r>
          </a:p>
          <a:p>
            <a:pPr lvl="1"/>
            <a:r>
              <a:rPr lang="en-US" sz="2600" dirty="0">
                <a:solidFill>
                  <a:srgbClr val="0032A5"/>
                </a:solidFill>
              </a:rPr>
              <a:t>Providing reassurance </a:t>
            </a:r>
          </a:p>
        </p:txBody>
      </p:sp>
    </p:spTree>
    <p:extLst>
      <p:ext uri="{BB962C8B-B14F-4D97-AF65-F5344CB8AC3E}">
        <p14:creationId xmlns:p14="http://schemas.microsoft.com/office/powerpoint/2010/main" val="15206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Communication and Relational maintenance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2225"/>
            <a:ext cx="5628807" cy="429577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According to Stafford and Canary, showing </a:t>
            </a:r>
            <a:r>
              <a:rPr lang="en-US" sz="2400" dirty="0" err="1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positiveness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involves </a:t>
            </a:r>
            <a:r>
              <a:rPr lang="en-US" sz="2400" b="1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expressing the favorable attitudes that communicators have of one another. </a:t>
            </a:r>
            <a:endParaRPr lang="en-US" sz="2400" b="1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Communicating a positive attitude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is essential to maintaining positive relationships. This has been found in familial, and other interpersonal relationships.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892" y="2562223"/>
            <a:ext cx="2301608" cy="338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Communication and Relational maintenance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74" y="2562225"/>
            <a:ext cx="8799226" cy="445317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Demonstrating openness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Stafford and Canary explain, relates to the </a:t>
            </a:r>
            <a:r>
              <a:rPr lang="en-US" sz="2400" b="1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depth of self-disclosure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Openness is also communicated by sharing feelings about the relationship. </a:t>
            </a:r>
            <a:endParaRPr lang="en-US" sz="24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Relationships that have partners who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are open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and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not reluctant to share with one another how meaningful the relationship is or to declare their affection for one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another report feeling more secure about the relationship, and self-report higher overall quality. </a:t>
            </a:r>
            <a:endParaRPr lang="en-US" sz="2400" dirty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en-US" sz="3200" dirty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79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Communication and Relational maintenance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74" y="2562225"/>
            <a:ext cx="8799226" cy="445317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People in </a:t>
            </a:r>
            <a:r>
              <a:rPr lang="en-US" sz="2400" b="1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secure relationships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are able to express their wants and needs freely. They also feel free to communicate their willingness to satisfy one another's wants and needs. </a:t>
            </a:r>
            <a:endParaRPr lang="en-US" sz="24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Research suggests that statements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of wants and needs in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secure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relationships are made as simple descriptions or requests.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Secure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relationships also provide the latitude of acceptance that allows one partner to freely choose to decline or respond favorably to the other's wants and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needs.</a:t>
            </a:r>
            <a:endParaRPr lang="en-US" sz="3200" dirty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1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Communication and Relational maintenance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74" y="2562225"/>
            <a:ext cx="8799226" cy="445317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Providing reassurance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involves the demonstration of commitment and loyalty to the relationship. </a:t>
            </a:r>
            <a:r>
              <a:rPr lang="en-US" sz="2400" b="1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Stafford and Canary (1991) observe that we communicate reassurance by verbalizing our continued commitment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as well as by following through to do </a:t>
            </a: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things that demonstrate it. </a:t>
            </a:r>
            <a:endParaRPr lang="en-US" sz="24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intimate </a:t>
            </a:r>
            <a:r>
              <a:rPr lang="en-US" sz="24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relationships and in our family communications, we may symbolize our pledges of closeness, loyalty, and commitment </a:t>
            </a:r>
            <a:r>
              <a:rPr lang="en-US" sz="2400" b="1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verbally and nonverbally. </a:t>
            </a:r>
          </a:p>
        </p:txBody>
      </p:sp>
    </p:spTree>
    <p:extLst>
      <p:ext uri="{BB962C8B-B14F-4D97-AF65-F5344CB8AC3E}">
        <p14:creationId xmlns:p14="http://schemas.microsoft.com/office/powerpoint/2010/main" val="32697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charset="-128"/>
              </a:rPr>
              <a:t>Gender Differences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686800" cy="37957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90"/>
                </a:solidFill>
              </a:rPr>
              <a:t>Masculine and Feminine Styles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Research shows that woman are somewhat more willing than men to share their feelings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In terms of amount and depth:</a:t>
            </a:r>
          </a:p>
          <a:p>
            <a:pPr lvl="3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Female – Female were at the top</a:t>
            </a:r>
          </a:p>
          <a:p>
            <a:pPr lvl="3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Male – Female came in second</a:t>
            </a:r>
          </a:p>
          <a:p>
            <a:pPr lvl="3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Male – Male had the least disclosure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Generalizations do not apply to every person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altLang="en-US" smtClean="0">
                <a:solidFill>
                  <a:srgbClr val="000090"/>
                </a:solidFill>
              </a:rPr>
              <a:t>Biological sex is not as important as the chosen gender role when expressing emotion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charset="-128"/>
              </a:rPr>
              <a:t>Cultural differences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448913"/>
            <a:ext cx="8229600" cy="377889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0090"/>
                </a:solidFill>
                <a:latin typeface="+mj-lt"/>
                <a:ea typeface="+mn-ea"/>
              </a:rPr>
              <a:t>Cultural Influences on Intimacy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en-US" sz="2400" dirty="0">
                <a:solidFill>
                  <a:srgbClr val="000090"/>
                </a:solidFill>
                <a:latin typeface="+mj-lt"/>
                <a:ea typeface="+mn-ea"/>
              </a:rPr>
              <a:t>Notions of public and private selves have changed over time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en-US" sz="2400" dirty="0">
                <a:solidFill>
                  <a:srgbClr val="000090"/>
                </a:solidFill>
                <a:latin typeface="+mj-lt"/>
                <a:ea typeface="+mn-ea"/>
              </a:rPr>
              <a:t>Collectivist cultures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dirty="0">
                <a:solidFill>
                  <a:srgbClr val="000090"/>
                </a:solidFill>
                <a:latin typeface="+mj-lt"/>
                <a:ea typeface="+mn-ea"/>
              </a:rPr>
              <a:t>Generally do not reach out to outsiders, often waiting until they are properly introduced before entering into conversation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en-US" sz="2400" dirty="0">
                <a:solidFill>
                  <a:srgbClr val="000090"/>
                </a:solidFill>
                <a:latin typeface="+mj-lt"/>
                <a:ea typeface="+mn-ea"/>
              </a:rPr>
              <a:t>Individualistic cultures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dirty="0">
                <a:solidFill>
                  <a:srgbClr val="000090"/>
                </a:solidFill>
                <a:latin typeface="+mj-lt"/>
                <a:ea typeface="+mn-ea"/>
              </a:rPr>
              <a:t>Make fewer distinctions between personal relationships and casual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charset="-128"/>
              </a:rPr>
              <a:t>Cultural differences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448913"/>
            <a:ext cx="8229600" cy="377889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0090"/>
                </a:solidFill>
                <a:latin typeface="+mj-lt"/>
                <a:ea typeface="+mn-ea"/>
              </a:rPr>
              <a:t>Cultural Influences on </a:t>
            </a:r>
            <a:r>
              <a:rPr lang="en-US" sz="2400" dirty="0" smtClean="0">
                <a:solidFill>
                  <a:srgbClr val="000090"/>
                </a:solidFill>
                <a:latin typeface="+mj-lt"/>
                <a:ea typeface="+mn-ea"/>
              </a:rPr>
              <a:t>Communication in Relationships</a:t>
            </a:r>
            <a:endParaRPr lang="en-US" sz="2400" dirty="0">
              <a:solidFill>
                <a:srgbClr val="000090"/>
              </a:solidFill>
              <a:latin typeface="+mj-lt"/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r>
              <a:rPr lang="en-US" sz="2400" dirty="0">
                <a:solidFill>
                  <a:srgbClr val="000090"/>
                </a:solidFill>
                <a:latin typeface="+mj-lt"/>
                <a:ea typeface="+mn-ea"/>
              </a:rPr>
              <a:t>Communication styles vary across cultures, and communication norms are expressions of each culture’s values. Cultures have informed rules that govern speaking, listening, and turn-taking behaviors. </a:t>
            </a:r>
            <a:endParaRPr lang="en-US" sz="2400" dirty="0" smtClean="0">
              <a:solidFill>
                <a:srgbClr val="000090"/>
              </a:solidFill>
              <a:latin typeface="+mj-lt"/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v"/>
              <a:defRPr/>
            </a:pPr>
            <a:endParaRPr lang="en-US" sz="2000" dirty="0">
              <a:solidFill>
                <a:srgbClr val="000090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78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113" y="1897063"/>
            <a:ext cx="8228012" cy="1927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Can </a:t>
            </a:r>
            <a:r>
              <a:rPr lang="en-US" sz="5400" i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self-disclosure </a:t>
            </a:r>
            <a:r>
              <a:rPr lang="en-US" sz="54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be related to </a:t>
            </a:r>
            <a:r>
              <a:rPr lang="en-US" sz="5400" i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attraction</a:t>
            </a:r>
            <a:r>
              <a:rPr lang="en-US" sz="54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?</a:t>
            </a:r>
            <a:br>
              <a:rPr lang="en-US" sz="540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</a:b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Read more: 279-282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054897">
            <a:off x="-2378629" y="1023306"/>
            <a:ext cx="8228013" cy="10668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DQ #4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Maintaining relationships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4931" y="2436813"/>
            <a:ext cx="8758082" cy="41068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 relationships require </a:t>
            </a:r>
            <a:r>
              <a:rPr lang="en-US" altLang="en-US" sz="2800" b="1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maintenance</a:t>
            </a:r>
            <a:r>
              <a:rPr lang="en-US" alt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Of course, different relationships require different types of maintenance, and some will require more time and attention than others.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Although many factors have been found to be significant in relational maintenance; </a:t>
            </a:r>
            <a:r>
              <a:rPr lang="en-US" altLang="en-US" sz="2800" b="1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communication</a:t>
            </a:r>
            <a:r>
              <a:rPr lang="en-US" alt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has been the most critical factor in all the various types of relationships.</a:t>
            </a:r>
          </a:p>
          <a:p>
            <a:pPr eaLnBrk="1" hangingPunct="1">
              <a:buFont typeface="Wingdings" pitchFamily="2" charset="2"/>
              <a:buChar char="v"/>
            </a:pPr>
            <a:endParaRPr lang="en-US" altLang="en-US" sz="28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eaLnBrk="1" hangingPunct="1">
              <a:buFont typeface="Wingdings" pitchFamily="2" charset="2"/>
              <a:buChar char="v"/>
            </a:pPr>
            <a:endParaRPr lang="en-US" altLang="en-US" sz="28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3" y="2562225"/>
            <a:ext cx="8476938" cy="37099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b="1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Communication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has been defined as any 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process in which a message containing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information 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is transferred, especially from one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person 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 another, via any of a number of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media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  <a:endParaRPr lang="en-US" sz="28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Communication 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may be verbal or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nonverbal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; it may occur directly, such as in a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face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-to-face conversation or with the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observation 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of a gesture; or it may occur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remotely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spanning space an time such as in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writing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  <a:endParaRPr lang="en-US" sz="2800" dirty="0" smtClean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Communication </a:t>
            </a:r>
            <a:r>
              <a:rPr lang="en-US" sz="2800" dirty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contributes to the 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development and </a:t>
            </a:r>
            <a:r>
              <a:rPr lang="en-US" sz="2800" b="1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maintenance of ALL</a:t>
            </a:r>
            <a:r>
              <a:rPr lang="en-US" sz="2800" dirty="0" smtClean="0">
                <a:solidFill>
                  <a:srgbClr val="0032A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relationships</a:t>
            </a:r>
            <a:endParaRPr lang="en-US" sz="2800" b="1" i="1" dirty="0">
              <a:solidFill>
                <a:srgbClr val="0032A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113" y="2860675"/>
            <a:ext cx="8228012" cy="1927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Communicate the following behaviors to your neighbor </a:t>
            </a:r>
            <a:r>
              <a:rPr lang="en-US" sz="5400" i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without verbal communication</a:t>
            </a:r>
            <a:endParaRPr lang="en-US" sz="5400"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054897">
            <a:off x="-2378629" y="1023306"/>
            <a:ext cx="8228013" cy="10668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Activity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228013" cy="1927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Happiness</a:t>
            </a:r>
            <a:endParaRPr lang="en-US" sz="5400"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054897">
            <a:off x="-2378629" y="1023306"/>
            <a:ext cx="8228013" cy="10668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Activity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228013" cy="1927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Sadness</a:t>
            </a:r>
            <a:endParaRPr lang="en-US" sz="5400"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054897">
            <a:off x="-2378629" y="1023306"/>
            <a:ext cx="8228013" cy="10668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Activity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228013" cy="1927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</a:rPr>
              <a:t>Anger</a:t>
            </a:r>
            <a:endParaRPr lang="en-US" sz="5400"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054897">
            <a:off x="-2378629" y="1023306"/>
            <a:ext cx="8228013" cy="10668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Activity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Communication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39775" y="2835275"/>
            <a:ext cx="7947025" cy="3708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altLang="en-US" sz="2800" dirty="0" smtClean="0">
                <a:solidFill>
                  <a:srgbClr val="0032A5"/>
                </a:solidFill>
              </a:rPr>
              <a:t>Communication also involves how we express our </a:t>
            </a:r>
            <a:r>
              <a:rPr lang="en-US" altLang="en-US" sz="2800" b="1" dirty="0" smtClean="0">
                <a:solidFill>
                  <a:srgbClr val="0032A5"/>
                </a:solidFill>
              </a:rPr>
              <a:t>cognitions </a:t>
            </a:r>
            <a:r>
              <a:rPr lang="en-US" altLang="en-US" sz="2800" dirty="0" smtClean="0">
                <a:solidFill>
                  <a:srgbClr val="0032A5"/>
                </a:solidFill>
              </a:rPr>
              <a:t>(thoughts, ideas, and feelings) to others, including what we say and how we say it.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altLang="en-US" sz="2800" dirty="0" smtClean="0">
                <a:solidFill>
                  <a:srgbClr val="0032A5"/>
                </a:solidFill>
              </a:rPr>
              <a:t>But when we communicate with others, we also communicate attitudes, values, priorities, and beliefs.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62225"/>
            <a:ext cx="7947025" cy="37099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b="1" dirty="0" smtClean="0">
                <a:solidFill>
                  <a:srgbClr val="0032A5"/>
                </a:solidFill>
                <a:ea typeface="+mn-ea"/>
              </a:rPr>
              <a:t>Interpersonal communication:</a:t>
            </a:r>
            <a:r>
              <a:rPr lang="en-US" sz="2800" dirty="0">
                <a:solidFill>
                  <a:srgbClr val="0032A5"/>
                </a:solidFill>
                <a:ea typeface="+mn-ea"/>
              </a:rPr>
              <a:t> the imparting or exchanging of </a:t>
            </a:r>
            <a:r>
              <a:rPr lang="en-US" sz="2800" dirty="0" smtClean="0">
                <a:solidFill>
                  <a:srgbClr val="0032A5"/>
                </a:solidFill>
                <a:ea typeface="+mn-ea"/>
              </a:rPr>
              <a:t>information.</a:t>
            </a:r>
            <a:r>
              <a:rPr lang="en-US" sz="2800" b="1" dirty="0">
                <a:solidFill>
                  <a:srgbClr val="0032A5"/>
                </a:solidFill>
                <a:ea typeface="+mn-ea"/>
              </a:rPr>
              <a:t> </a:t>
            </a:r>
            <a:r>
              <a:rPr lang="en-US" sz="2800" dirty="0" smtClean="0">
                <a:solidFill>
                  <a:srgbClr val="0032A5"/>
                </a:solidFill>
                <a:ea typeface="+mn-ea"/>
              </a:rPr>
              <a:t>This c</a:t>
            </a:r>
            <a:r>
              <a:rPr lang="en-US" sz="2800" dirty="0" smtClean="0">
                <a:solidFill>
                  <a:srgbClr val="0032A5"/>
                </a:solidFill>
                <a:ea typeface="+mn-ea"/>
              </a:rPr>
              <a:t>an </a:t>
            </a:r>
            <a:r>
              <a:rPr lang="en-US" sz="2800" dirty="0">
                <a:solidFill>
                  <a:srgbClr val="0032A5"/>
                </a:solidFill>
                <a:ea typeface="+mn-ea"/>
              </a:rPr>
              <a:t>be </a:t>
            </a:r>
            <a:r>
              <a:rPr lang="en-US" sz="2800" i="1" dirty="0">
                <a:solidFill>
                  <a:srgbClr val="0032A5"/>
                </a:solidFill>
                <a:ea typeface="+mn-ea"/>
              </a:rPr>
              <a:t>verbal and/or </a:t>
            </a:r>
            <a:r>
              <a:rPr lang="en-US" sz="2800" i="1" dirty="0" smtClean="0">
                <a:solidFill>
                  <a:srgbClr val="0032A5"/>
                </a:solidFill>
                <a:ea typeface="+mn-ea"/>
              </a:rPr>
              <a:t>nonverbal.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800" dirty="0">
                <a:solidFill>
                  <a:srgbClr val="0032A5"/>
                </a:solidFill>
                <a:ea typeface="+mn-ea"/>
              </a:rPr>
              <a:t>Good communication is the foundation of successful relationships, both in familial and romantic ones. </a:t>
            </a:r>
            <a:endParaRPr lang="en-US" sz="2800" dirty="0">
              <a:solidFill>
                <a:srgbClr val="0032A5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7838</TotalTime>
  <Words>755</Words>
  <Application>Microsoft Office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Batang</vt:lpstr>
      <vt:lpstr>ＭＳ Ｐゴシック</vt:lpstr>
      <vt:lpstr>ＭＳ Ｐゴシック</vt:lpstr>
      <vt:lpstr>Arial</vt:lpstr>
      <vt:lpstr>Calibri</vt:lpstr>
      <vt:lpstr>Calisto MT</vt:lpstr>
      <vt:lpstr>Wingdings</vt:lpstr>
      <vt:lpstr>Genesis</vt:lpstr>
      <vt:lpstr>Communication’s  role in maintaining relationships</vt:lpstr>
      <vt:lpstr>Maintaining relationships</vt:lpstr>
      <vt:lpstr>Defining communication</vt:lpstr>
      <vt:lpstr>Communicate the following behaviors to your neighbor without verbal communication</vt:lpstr>
      <vt:lpstr>Happiness</vt:lpstr>
      <vt:lpstr>Sadness</vt:lpstr>
      <vt:lpstr>Anger</vt:lpstr>
      <vt:lpstr>Communication</vt:lpstr>
      <vt:lpstr>Defining communication</vt:lpstr>
      <vt:lpstr>Communication and Relational maintenance</vt:lpstr>
      <vt:lpstr>Communication and Relational maintenance</vt:lpstr>
      <vt:lpstr>Communication and Relational maintenance</vt:lpstr>
      <vt:lpstr>Communication and Relational maintenance</vt:lpstr>
      <vt:lpstr>Communication and Relational maintenance</vt:lpstr>
      <vt:lpstr>Communication and Relational maintenance</vt:lpstr>
      <vt:lpstr>Gender Differences</vt:lpstr>
      <vt:lpstr>Cultural differences</vt:lpstr>
      <vt:lpstr>Cultural differences</vt:lpstr>
      <vt:lpstr>Can self-disclosure be related to attraction? Read more: 279-282</vt:lpstr>
    </vt:vector>
  </TitlesOfParts>
  <Company>Freeworld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Psychology of  Human Relationships</dc:title>
  <dc:creator>Bryan Freeman</dc:creator>
  <cp:lastModifiedBy>Freeman, Bryan</cp:lastModifiedBy>
  <cp:revision>100</cp:revision>
  <dcterms:created xsi:type="dcterms:W3CDTF">2012-03-13T22:41:59Z</dcterms:created>
  <dcterms:modified xsi:type="dcterms:W3CDTF">2014-04-08T22:46:26Z</dcterms:modified>
</cp:coreProperties>
</file>