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86" r:id="rId5"/>
    <p:sldId id="287" r:id="rId6"/>
    <p:sldId id="296" r:id="rId7"/>
    <p:sldId id="290" r:id="rId8"/>
    <p:sldId id="321" r:id="rId9"/>
    <p:sldId id="322" r:id="rId10"/>
    <p:sldId id="323" r:id="rId11"/>
    <p:sldId id="291" r:id="rId12"/>
    <p:sldId id="293" r:id="rId13"/>
    <p:sldId id="319" r:id="rId14"/>
    <p:sldId id="324" r:id="rId15"/>
    <p:sldId id="325" r:id="rId16"/>
    <p:sldId id="294" r:id="rId17"/>
    <p:sldId id="300" r:id="rId18"/>
    <p:sldId id="302" r:id="rId19"/>
    <p:sldId id="303" r:id="rId20"/>
    <p:sldId id="304" r:id="rId21"/>
    <p:sldId id="326" r:id="rId22"/>
    <p:sldId id="306" r:id="rId23"/>
    <p:sldId id="309" r:id="rId24"/>
    <p:sldId id="320" r:id="rId25"/>
    <p:sldId id="311" r:id="rId26"/>
    <p:sldId id="313" r:id="rId27"/>
    <p:sldId id="327" r:id="rId28"/>
    <p:sldId id="314" r:id="rId29"/>
    <p:sldId id="317" r:id="rId30"/>
    <p:sldId id="318" r:id="rId31"/>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Calisto MT" pitchFamily="18" charset="0"/>
        <a:ea typeface="MS PGothic" pitchFamily="34" charset="-128"/>
        <a:cs typeface="+mn-cs"/>
      </a:defRPr>
    </a:lvl1pPr>
    <a:lvl2pPr marL="457200" algn="l" rtl="0" fontAlgn="base">
      <a:spcBef>
        <a:spcPct val="0"/>
      </a:spcBef>
      <a:spcAft>
        <a:spcPct val="0"/>
      </a:spcAft>
      <a:defRPr kern="1200">
        <a:solidFill>
          <a:schemeClr val="tx1"/>
        </a:solidFill>
        <a:latin typeface="Calisto MT" pitchFamily="18" charset="0"/>
        <a:ea typeface="MS PGothic" pitchFamily="34" charset="-128"/>
        <a:cs typeface="+mn-cs"/>
      </a:defRPr>
    </a:lvl2pPr>
    <a:lvl3pPr marL="914400" algn="l" rtl="0" fontAlgn="base">
      <a:spcBef>
        <a:spcPct val="0"/>
      </a:spcBef>
      <a:spcAft>
        <a:spcPct val="0"/>
      </a:spcAft>
      <a:defRPr kern="1200">
        <a:solidFill>
          <a:schemeClr val="tx1"/>
        </a:solidFill>
        <a:latin typeface="Calisto MT" pitchFamily="18" charset="0"/>
        <a:ea typeface="MS PGothic" pitchFamily="34" charset="-128"/>
        <a:cs typeface="+mn-cs"/>
      </a:defRPr>
    </a:lvl3pPr>
    <a:lvl4pPr marL="1371600" algn="l" rtl="0" fontAlgn="base">
      <a:spcBef>
        <a:spcPct val="0"/>
      </a:spcBef>
      <a:spcAft>
        <a:spcPct val="0"/>
      </a:spcAft>
      <a:defRPr kern="1200">
        <a:solidFill>
          <a:schemeClr val="tx1"/>
        </a:solidFill>
        <a:latin typeface="Calisto MT" pitchFamily="18" charset="0"/>
        <a:ea typeface="MS PGothic" pitchFamily="34" charset="-128"/>
        <a:cs typeface="+mn-cs"/>
      </a:defRPr>
    </a:lvl4pPr>
    <a:lvl5pPr marL="1828800" algn="l" rtl="0" fontAlgn="base">
      <a:spcBef>
        <a:spcPct val="0"/>
      </a:spcBef>
      <a:spcAft>
        <a:spcPct val="0"/>
      </a:spcAft>
      <a:defRPr kern="1200">
        <a:solidFill>
          <a:schemeClr val="tx1"/>
        </a:solidFill>
        <a:latin typeface="Calisto MT" pitchFamily="18" charset="0"/>
        <a:ea typeface="MS PGothic" pitchFamily="34" charset="-128"/>
        <a:cs typeface="+mn-cs"/>
      </a:defRPr>
    </a:lvl5pPr>
    <a:lvl6pPr marL="2286000" algn="l" defTabSz="914400" rtl="0" eaLnBrk="1" latinLnBrk="0" hangingPunct="1">
      <a:defRPr kern="1200">
        <a:solidFill>
          <a:schemeClr val="tx1"/>
        </a:solidFill>
        <a:latin typeface="Calisto MT" pitchFamily="18" charset="0"/>
        <a:ea typeface="MS PGothic" pitchFamily="34" charset="-128"/>
        <a:cs typeface="+mn-cs"/>
      </a:defRPr>
    </a:lvl6pPr>
    <a:lvl7pPr marL="2743200" algn="l" defTabSz="914400" rtl="0" eaLnBrk="1" latinLnBrk="0" hangingPunct="1">
      <a:defRPr kern="1200">
        <a:solidFill>
          <a:schemeClr val="tx1"/>
        </a:solidFill>
        <a:latin typeface="Calisto MT" pitchFamily="18" charset="0"/>
        <a:ea typeface="MS PGothic" pitchFamily="34" charset="-128"/>
        <a:cs typeface="+mn-cs"/>
      </a:defRPr>
    </a:lvl7pPr>
    <a:lvl8pPr marL="3200400" algn="l" defTabSz="914400" rtl="0" eaLnBrk="1" latinLnBrk="0" hangingPunct="1">
      <a:defRPr kern="1200">
        <a:solidFill>
          <a:schemeClr val="tx1"/>
        </a:solidFill>
        <a:latin typeface="Calisto MT" pitchFamily="18" charset="0"/>
        <a:ea typeface="MS PGothic" pitchFamily="34" charset="-128"/>
        <a:cs typeface="+mn-cs"/>
      </a:defRPr>
    </a:lvl8pPr>
    <a:lvl9pPr marL="3657600" algn="l" defTabSz="914400" rtl="0" eaLnBrk="1" latinLnBrk="0" hangingPunct="1">
      <a:defRPr kern="1200">
        <a:solidFill>
          <a:schemeClr val="tx1"/>
        </a:solidFill>
        <a:latin typeface="Calisto MT"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108" y="3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E265D5E-3606-48E4-8D3A-43FEA352435C}" type="datetimeFigureOut">
              <a:rPr lang="en-US" altLang="en-US"/>
              <a:pPr/>
              <a:t>4/2/2014</a:t>
            </a:fld>
            <a:endParaRPr lang="en-US" alt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DE90A03C-9DDC-40DE-921A-AF53D4308FA3}" type="slidenum">
              <a:rPr lang="en-US" altLang="en-US"/>
              <a:pPr/>
              <a:t>‹#›</a:t>
            </a:fld>
            <a:endParaRPr lang="en-US" altLang="en-US"/>
          </a:p>
        </p:txBody>
      </p:sp>
    </p:spTree>
    <p:extLst>
      <p:ext uri="{BB962C8B-B14F-4D97-AF65-F5344CB8AC3E}">
        <p14:creationId xmlns:p14="http://schemas.microsoft.com/office/powerpoint/2010/main" val="192079420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8293100" y="5803900"/>
            <a:ext cx="36671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sto MT" charset="0"/>
                <a:ea typeface="ＭＳ Ｐゴシック" charset="0"/>
                <a:cs typeface="ＭＳ Ｐゴシック" charset="0"/>
              </a:defRPr>
            </a:lvl1pPr>
            <a:lvl2pPr marL="742950" indent="-285750">
              <a:defRPr>
                <a:solidFill>
                  <a:schemeClr val="tx1"/>
                </a:solidFill>
                <a:latin typeface="Calisto MT" charset="0"/>
                <a:ea typeface="ＭＳ Ｐゴシック" charset="0"/>
              </a:defRPr>
            </a:lvl2pPr>
            <a:lvl3pPr marL="1143000" indent="-228600">
              <a:defRPr>
                <a:solidFill>
                  <a:schemeClr val="tx1"/>
                </a:solidFill>
                <a:latin typeface="Calisto MT" charset="0"/>
                <a:ea typeface="ＭＳ Ｐゴシック" charset="0"/>
              </a:defRPr>
            </a:lvl3pPr>
            <a:lvl4pPr marL="1600200" indent="-228600">
              <a:defRPr>
                <a:solidFill>
                  <a:schemeClr val="tx1"/>
                </a:solidFill>
                <a:latin typeface="Calisto MT" charset="0"/>
                <a:ea typeface="ＭＳ Ｐゴシック" charset="0"/>
              </a:defRPr>
            </a:lvl4pPr>
            <a:lvl5pPr marL="2057400" indent="-228600">
              <a:defRPr>
                <a:solidFill>
                  <a:schemeClr val="tx1"/>
                </a:solidFill>
                <a:latin typeface="Calisto MT" charset="0"/>
                <a:ea typeface="ＭＳ Ｐゴシック" charset="0"/>
              </a:defRPr>
            </a:lvl5pPr>
            <a:lvl6pPr marL="2514600" indent="-228600" fontAlgn="base">
              <a:spcBef>
                <a:spcPct val="0"/>
              </a:spcBef>
              <a:spcAft>
                <a:spcPct val="0"/>
              </a:spcAft>
              <a:defRPr>
                <a:solidFill>
                  <a:schemeClr val="tx1"/>
                </a:solidFill>
                <a:latin typeface="Calisto MT" charset="0"/>
                <a:ea typeface="ＭＳ Ｐゴシック" charset="0"/>
              </a:defRPr>
            </a:lvl6pPr>
            <a:lvl7pPr marL="2971800" indent="-228600" fontAlgn="base">
              <a:spcBef>
                <a:spcPct val="0"/>
              </a:spcBef>
              <a:spcAft>
                <a:spcPct val="0"/>
              </a:spcAft>
              <a:defRPr>
                <a:solidFill>
                  <a:schemeClr val="tx1"/>
                </a:solidFill>
                <a:latin typeface="Calisto MT" charset="0"/>
                <a:ea typeface="ＭＳ Ｐゴシック" charset="0"/>
              </a:defRPr>
            </a:lvl7pPr>
            <a:lvl8pPr marL="3429000" indent="-228600" fontAlgn="base">
              <a:spcBef>
                <a:spcPct val="0"/>
              </a:spcBef>
              <a:spcAft>
                <a:spcPct val="0"/>
              </a:spcAft>
              <a:defRPr>
                <a:solidFill>
                  <a:schemeClr val="tx1"/>
                </a:solidFill>
                <a:latin typeface="Calisto MT" charset="0"/>
                <a:ea typeface="ＭＳ Ｐゴシック" charset="0"/>
              </a:defRPr>
            </a:lvl8pPr>
            <a:lvl9pPr marL="3886200" indent="-228600" fontAlgn="base">
              <a:spcBef>
                <a:spcPct val="0"/>
              </a:spcBef>
              <a:spcAft>
                <a:spcPct val="0"/>
              </a:spcAft>
              <a:defRPr>
                <a:solidFill>
                  <a:schemeClr val="tx1"/>
                </a:solidFill>
                <a:latin typeface="Calisto MT" charset="0"/>
                <a:ea typeface="ＭＳ Ｐゴシック" charset="0"/>
              </a:defRPr>
            </a:lvl9pPr>
          </a:lstStyle>
          <a:p>
            <a:pPr>
              <a:defRPr/>
            </a:pPr>
            <a:r>
              <a:rPr lang="en-US" sz="4400" smtClean="0">
                <a:solidFill>
                  <a:schemeClr val="accent1"/>
                </a:solidFill>
                <a:latin typeface="Wingdings" charset="0"/>
              </a:rPr>
              <a:t>S</a:t>
            </a:r>
          </a:p>
        </p:txBody>
      </p:sp>
      <p:sp>
        <p:nvSpPr>
          <p:cNvPr id="2" name="Title 1"/>
          <p:cNvSpPr>
            <a:spLocks noGrp="1"/>
          </p:cNvSpPr>
          <p:nvPr>
            <p:ph type="ctrTitle"/>
          </p:nvPr>
        </p:nvSpPr>
        <p:spPr>
          <a:xfrm>
            <a:off x="457199" y="1295400"/>
            <a:ext cx="8228013" cy="1927225"/>
          </a:xfrm>
        </p:spPr>
        <p:txBody>
          <a:bodyPr tIns="0" bIns="0" anchor="b"/>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Date Placeholder 3"/>
          <p:cNvSpPr>
            <a:spLocks noGrp="1"/>
          </p:cNvSpPr>
          <p:nvPr>
            <p:ph type="dt" sz="half" idx="10"/>
          </p:nvPr>
        </p:nvSpPr>
        <p:spPr/>
        <p:txBody>
          <a:bodyPr/>
          <a:lstStyle>
            <a:lvl1pPr>
              <a:defRPr/>
            </a:lvl1pPr>
          </a:lstStyle>
          <a:p>
            <a:fld id="{3CE1E684-BFF1-467B-B5EA-D6C65B9462E9}" type="datetimeFigureOut">
              <a:rPr lang="en-US" altLang="en-US"/>
              <a:pPr/>
              <a:t>4/2/2014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A92DB86-D649-4CB1-A570-EAB72A1B0F8F}" type="slidenum">
              <a:rPr lang="en-US" altLang="en-US"/>
              <a:pPr/>
              <a:t>‹#›</a:t>
            </a:fld>
            <a:endParaRPr lang="en-US" altLang="en-US"/>
          </a:p>
        </p:txBody>
      </p:sp>
    </p:spTree>
    <p:extLst>
      <p:ext uri="{BB962C8B-B14F-4D97-AF65-F5344CB8AC3E}">
        <p14:creationId xmlns:p14="http://schemas.microsoft.com/office/powerpoint/2010/main" val="299422816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8CF2D93-EACE-4B8A-9A4D-865D1B43033A}" type="datetimeFigureOut">
              <a:rPr lang="en-US" altLang="en-US"/>
              <a:pPr/>
              <a:t>4/2/2014</a:t>
            </a:fld>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751F5374-D0DE-4D17-86E6-CC9B4B34BB2B}" type="slidenum">
              <a:rPr lang="en-US" altLang="en-US"/>
              <a:pPr/>
              <a:t>‹#›</a:t>
            </a:fld>
            <a:endParaRPr lang="en-US" altLang="en-US"/>
          </a:p>
        </p:txBody>
      </p:sp>
    </p:spTree>
    <p:extLst>
      <p:ext uri="{BB962C8B-B14F-4D97-AF65-F5344CB8AC3E}">
        <p14:creationId xmlns:p14="http://schemas.microsoft.com/office/powerpoint/2010/main" val="153947470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16C5147-CA28-4A64-87F1-77BED27A630C}" type="datetimeFigureOut">
              <a:rPr lang="en-US" altLang="en-US"/>
              <a:pPr/>
              <a:t>4/2/2014</a:t>
            </a:fld>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63EDC4DB-3D52-44A7-BA7D-4ABCCFC9AAEF}" type="slidenum">
              <a:rPr lang="en-US" altLang="en-US"/>
              <a:pPr/>
              <a:t>‹#›</a:t>
            </a:fld>
            <a:endParaRPr lang="en-US" altLang="en-US"/>
          </a:p>
        </p:txBody>
      </p:sp>
    </p:spTree>
    <p:extLst>
      <p:ext uri="{BB962C8B-B14F-4D97-AF65-F5344CB8AC3E}">
        <p14:creationId xmlns:p14="http://schemas.microsoft.com/office/powerpoint/2010/main" val="21584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rtlCol="0">
            <a:normAutofit/>
          </a:bodyPr>
          <a:lstStyle>
            <a:lvl1pPr marL="0" indent="0">
              <a:buNone/>
              <a:defRPr>
                <a:solidFill>
                  <a:schemeClr val="bg1"/>
                </a:solidFill>
              </a:defRPr>
            </a:lvl1pPr>
          </a:lstStyle>
          <a:p>
            <a:pPr lvl="0"/>
            <a:r>
              <a:rPr lang="en-US" noProof="0" smtClean="0"/>
              <a:t>Drag picture to placeholder or click icon to add</a:t>
            </a:r>
            <a:endParaRPr noProof="0"/>
          </a:p>
        </p:txBody>
      </p:sp>
      <p:sp>
        <p:nvSpPr>
          <p:cNvPr id="5" name="Date Placeholder 4"/>
          <p:cNvSpPr>
            <a:spLocks noGrp="1"/>
          </p:cNvSpPr>
          <p:nvPr>
            <p:ph type="dt" sz="half" idx="14"/>
          </p:nvPr>
        </p:nvSpPr>
        <p:spPr/>
        <p:txBody>
          <a:bodyPr/>
          <a:lstStyle>
            <a:lvl1pPr>
              <a:defRPr>
                <a:solidFill>
                  <a:schemeClr val="bg1"/>
                </a:solidFill>
              </a:defRPr>
            </a:lvl1pPr>
          </a:lstStyle>
          <a:p>
            <a:fld id="{72A40C41-0B17-4FB3-9B0E-4FFE4A5CFE4D}" type="datetimeFigureOut">
              <a:rPr lang="en-US" altLang="en-US"/>
              <a:pPr/>
              <a:t>4/2/2014</a:t>
            </a:fld>
            <a:endParaRPr lang="en-US" altLang="en-US"/>
          </a:p>
        </p:txBody>
      </p:sp>
      <p:sp>
        <p:nvSpPr>
          <p:cNvPr id="6" name="Footer Placeholder 5"/>
          <p:cNvSpPr>
            <a:spLocks noGrp="1"/>
          </p:cNvSpPr>
          <p:nvPr>
            <p:ph type="ftr" sz="quarter" idx="15"/>
          </p:nvPr>
        </p:nvSpPr>
        <p:spPr/>
        <p:txBody>
          <a:bodyPr/>
          <a:lstStyle>
            <a:lvl1pPr>
              <a:defRPr/>
            </a:lvl1pPr>
          </a:lstStyle>
          <a:p>
            <a:pPr>
              <a:defRPr/>
            </a:pPr>
            <a:endParaRPr lang="en-US"/>
          </a:p>
        </p:txBody>
      </p:sp>
      <p:sp>
        <p:nvSpPr>
          <p:cNvPr id="7" name="Slide Number Placeholder 6"/>
          <p:cNvSpPr>
            <a:spLocks noGrp="1"/>
          </p:cNvSpPr>
          <p:nvPr>
            <p:ph type="sldNum" sz="quarter" idx="16"/>
          </p:nvPr>
        </p:nvSpPr>
        <p:spPr/>
        <p:txBody>
          <a:bodyPr/>
          <a:lstStyle>
            <a:lvl1pPr>
              <a:defRPr/>
            </a:lvl1pPr>
          </a:lstStyle>
          <a:p>
            <a:fld id="{F62577AE-F30D-4CF9-B719-A583F0AE15E5}" type="slidenum">
              <a:rPr lang="en-US" altLang="en-US"/>
              <a:pPr/>
              <a:t>‹#›</a:t>
            </a:fld>
            <a:endParaRPr lang="en-US" altLang="en-US"/>
          </a:p>
        </p:txBody>
      </p:sp>
    </p:spTree>
    <p:extLst>
      <p:ext uri="{BB962C8B-B14F-4D97-AF65-F5344CB8AC3E}">
        <p14:creationId xmlns:p14="http://schemas.microsoft.com/office/powerpoint/2010/main" val="176855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rtlCol="0">
            <a:normAutofit/>
          </a:bodyPr>
          <a:lstStyle>
            <a:lvl1pPr marL="0" indent="0">
              <a:buNone/>
              <a:defRPr>
                <a:solidFill>
                  <a:schemeClr val="bg1"/>
                </a:solidFill>
              </a:defRPr>
            </a:lvl1pPr>
          </a:lstStyle>
          <a:p>
            <a:pPr lvl="0"/>
            <a:r>
              <a:rPr lang="en-US" noProof="0" smtClean="0"/>
              <a:t>Drag picture to placeholder or click icon to add</a:t>
            </a:r>
            <a:endParaRPr noProof="0"/>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rtlCol="0">
            <a:normAutofit/>
          </a:bodyPr>
          <a:lstStyle>
            <a:lvl1pPr marL="0" indent="0">
              <a:buNone/>
              <a:defRPr sz="1400">
                <a:solidFill>
                  <a:schemeClr val="bg1"/>
                </a:solidFill>
              </a:defRPr>
            </a:lvl1pPr>
          </a:lstStyle>
          <a:p>
            <a:pPr lvl="0"/>
            <a:r>
              <a:rPr lang="en-US" noProof="0" smtClean="0"/>
              <a:t>Drag picture to placeholder or click icon to add</a:t>
            </a:r>
            <a:endParaRPr noProof="0"/>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rtlCol="0">
            <a:normAutofit/>
          </a:bodyPr>
          <a:lstStyle>
            <a:lvl1pPr marL="0" indent="0">
              <a:buNone/>
              <a:defRPr sz="1800">
                <a:solidFill>
                  <a:schemeClr val="bg1"/>
                </a:solidFill>
              </a:defRPr>
            </a:lvl1pPr>
          </a:lstStyle>
          <a:p>
            <a:pPr lvl="0"/>
            <a:r>
              <a:rPr lang="en-US" noProof="0" smtClean="0"/>
              <a:t>Drag picture to placeholder or click icon to add</a:t>
            </a:r>
            <a:endParaRPr noProof="0"/>
          </a:p>
        </p:txBody>
      </p:sp>
      <p:sp>
        <p:nvSpPr>
          <p:cNvPr id="7" name="Date Placeholder 4"/>
          <p:cNvSpPr>
            <a:spLocks noGrp="1"/>
          </p:cNvSpPr>
          <p:nvPr>
            <p:ph type="dt" sz="half" idx="16"/>
          </p:nvPr>
        </p:nvSpPr>
        <p:spPr/>
        <p:txBody>
          <a:bodyPr/>
          <a:lstStyle>
            <a:lvl1pPr>
              <a:defRPr>
                <a:solidFill>
                  <a:schemeClr val="bg1"/>
                </a:solidFill>
              </a:defRPr>
            </a:lvl1pPr>
          </a:lstStyle>
          <a:p>
            <a:fld id="{C3C96726-E24D-4AD9-A127-8AE9298D52A9}" type="datetimeFigureOut">
              <a:rPr lang="en-US" altLang="en-US"/>
              <a:pPr/>
              <a:t>4/2/2014</a:t>
            </a:fld>
            <a:endParaRPr lang="en-US" altLang="en-US"/>
          </a:p>
        </p:txBody>
      </p:sp>
      <p:sp>
        <p:nvSpPr>
          <p:cNvPr id="11" name="Footer Placeholder 5"/>
          <p:cNvSpPr>
            <a:spLocks noGrp="1"/>
          </p:cNvSpPr>
          <p:nvPr>
            <p:ph type="ftr" sz="quarter" idx="17"/>
          </p:nvPr>
        </p:nvSpPr>
        <p:spPr/>
        <p:txBody>
          <a:bodyPr/>
          <a:lstStyle>
            <a:lvl1pPr>
              <a:defRPr/>
            </a:lvl1pPr>
          </a:lstStyle>
          <a:p>
            <a:pPr>
              <a:defRPr/>
            </a:pPr>
            <a:endParaRPr lang="en-US"/>
          </a:p>
        </p:txBody>
      </p:sp>
      <p:sp>
        <p:nvSpPr>
          <p:cNvPr id="12" name="Slide Number Placeholder 6"/>
          <p:cNvSpPr>
            <a:spLocks noGrp="1"/>
          </p:cNvSpPr>
          <p:nvPr>
            <p:ph type="sldNum" sz="quarter" idx="18"/>
          </p:nvPr>
        </p:nvSpPr>
        <p:spPr/>
        <p:txBody>
          <a:bodyPr/>
          <a:lstStyle>
            <a:lvl1pPr>
              <a:defRPr/>
            </a:lvl1pPr>
          </a:lstStyle>
          <a:p>
            <a:fld id="{A9E0DD6F-49AB-47BD-983B-7650174D0EED}" type="slidenum">
              <a:rPr lang="en-US" altLang="en-US"/>
              <a:pPr/>
              <a:t>‹#›</a:t>
            </a:fld>
            <a:endParaRPr lang="en-US" altLang="en-US"/>
          </a:p>
        </p:txBody>
      </p:sp>
    </p:spTree>
    <p:extLst>
      <p:ext uri="{BB962C8B-B14F-4D97-AF65-F5344CB8AC3E}">
        <p14:creationId xmlns:p14="http://schemas.microsoft.com/office/powerpoint/2010/main" val="1473022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fld id="{9492E861-EDE4-4F38-B6DE-AE3EBB5CE55F}" type="datetimeFigureOut">
              <a:rPr lang="en-US" altLang="en-US"/>
              <a:pPr/>
              <a:t>4/2/2014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5F290A8-CB92-455C-8124-8AFBDD4A0CD3}" type="slidenum">
              <a:rPr lang="en-US" altLang="en-US"/>
              <a:pPr/>
              <a:t>‹#›</a:t>
            </a:fld>
            <a:endParaRPr lang="en-US" altLang="en-US"/>
          </a:p>
        </p:txBody>
      </p:sp>
    </p:spTree>
    <p:extLst>
      <p:ext uri="{BB962C8B-B14F-4D97-AF65-F5344CB8AC3E}">
        <p14:creationId xmlns:p14="http://schemas.microsoft.com/office/powerpoint/2010/main" val="4037663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fld id="{CEDBE00A-97EA-4F71-940E-F1F0F0E55431}" type="datetimeFigureOut">
              <a:rPr lang="en-US" altLang="en-US"/>
              <a:pPr/>
              <a:t>4/2/2014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27BF018-8654-474E-BDAF-9573F3D8D066}" type="slidenum">
              <a:rPr lang="en-US" altLang="en-US"/>
              <a:pPr/>
              <a:t>‹#›</a:t>
            </a:fld>
            <a:endParaRPr lang="en-US" altLang="en-US"/>
          </a:p>
        </p:txBody>
      </p:sp>
    </p:spTree>
    <p:extLst>
      <p:ext uri="{BB962C8B-B14F-4D97-AF65-F5344CB8AC3E}">
        <p14:creationId xmlns:p14="http://schemas.microsoft.com/office/powerpoint/2010/main" val="3623658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fld id="{6AC200F6-1413-4BA1-AC32-01DA0351DD02}" type="datetimeFigureOut">
              <a:rPr lang="en-US" altLang="en-US"/>
              <a:pPr/>
              <a:t>4/2/2014</a:t>
            </a:fld>
            <a:endParaRPr lang="en-US" alt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4"/>
          <p:cNvSpPr>
            <a:spLocks noGrp="1"/>
          </p:cNvSpPr>
          <p:nvPr>
            <p:ph type="sldNum" sz="quarter" idx="12"/>
          </p:nvPr>
        </p:nvSpPr>
        <p:spPr/>
        <p:txBody>
          <a:bodyPr/>
          <a:lstStyle>
            <a:lvl1pPr>
              <a:defRPr/>
            </a:lvl1pPr>
          </a:lstStyle>
          <a:p>
            <a:fld id="{AEC3FFE7-5CDA-4CE7-B575-71B1F017E0E5}" type="slidenum">
              <a:rPr lang="en-US" altLang="en-US"/>
              <a:pPr/>
              <a:t>‹#›</a:t>
            </a:fld>
            <a:endParaRPr lang="en-US" altLang="en-US"/>
          </a:p>
        </p:txBody>
      </p:sp>
    </p:spTree>
    <p:extLst>
      <p:ext uri="{BB962C8B-B14F-4D97-AF65-F5344CB8AC3E}">
        <p14:creationId xmlns:p14="http://schemas.microsoft.com/office/powerpoint/2010/main" val="355468165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fld id="{18B9E98C-9344-4C8D-8DA9-8C4EAA2FFF7D}" type="datetimeFigureOut">
              <a:rPr lang="en-US" altLang="en-US"/>
              <a:pPr/>
              <a:t>4/2/2014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285990B-6597-418C-AED4-FEFDF43356B6}" type="slidenum">
              <a:rPr lang="en-US" altLang="en-US"/>
              <a:pPr/>
              <a:t>‹#›</a:t>
            </a:fld>
            <a:endParaRPr lang="en-US" altLang="en-US"/>
          </a:p>
        </p:txBody>
      </p:sp>
    </p:spTree>
    <p:extLst>
      <p:ext uri="{BB962C8B-B14F-4D97-AF65-F5344CB8AC3E}">
        <p14:creationId xmlns:p14="http://schemas.microsoft.com/office/powerpoint/2010/main" val="63458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8293100" y="5803900"/>
            <a:ext cx="36671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sto MT" charset="0"/>
                <a:ea typeface="ＭＳ Ｐゴシック" charset="0"/>
                <a:cs typeface="ＭＳ Ｐゴシック" charset="0"/>
              </a:defRPr>
            </a:lvl1pPr>
            <a:lvl2pPr marL="742950" indent="-285750">
              <a:defRPr>
                <a:solidFill>
                  <a:schemeClr val="tx1"/>
                </a:solidFill>
                <a:latin typeface="Calisto MT" charset="0"/>
                <a:ea typeface="ＭＳ Ｐゴシック" charset="0"/>
              </a:defRPr>
            </a:lvl2pPr>
            <a:lvl3pPr marL="1143000" indent="-228600">
              <a:defRPr>
                <a:solidFill>
                  <a:schemeClr val="tx1"/>
                </a:solidFill>
                <a:latin typeface="Calisto MT" charset="0"/>
                <a:ea typeface="ＭＳ Ｐゴシック" charset="0"/>
              </a:defRPr>
            </a:lvl3pPr>
            <a:lvl4pPr marL="1600200" indent="-228600">
              <a:defRPr>
                <a:solidFill>
                  <a:schemeClr val="tx1"/>
                </a:solidFill>
                <a:latin typeface="Calisto MT" charset="0"/>
                <a:ea typeface="ＭＳ Ｐゴシック" charset="0"/>
              </a:defRPr>
            </a:lvl4pPr>
            <a:lvl5pPr marL="2057400" indent="-228600">
              <a:defRPr>
                <a:solidFill>
                  <a:schemeClr val="tx1"/>
                </a:solidFill>
                <a:latin typeface="Calisto MT" charset="0"/>
                <a:ea typeface="ＭＳ Ｐゴシック" charset="0"/>
              </a:defRPr>
            </a:lvl5pPr>
            <a:lvl6pPr marL="2514600" indent="-228600" fontAlgn="base">
              <a:spcBef>
                <a:spcPct val="0"/>
              </a:spcBef>
              <a:spcAft>
                <a:spcPct val="0"/>
              </a:spcAft>
              <a:defRPr>
                <a:solidFill>
                  <a:schemeClr val="tx1"/>
                </a:solidFill>
                <a:latin typeface="Calisto MT" charset="0"/>
                <a:ea typeface="ＭＳ Ｐゴシック" charset="0"/>
              </a:defRPr>
            </a:lvl6pPr>
            <a:lvl7pPr marL="2971800" indent="-228600" fontAlgn="base">
              <a:spcBef>
                <a:spcPct val="0"/>
              </a:spcBef>
              <a:spcAft>
                <a:spcPct val="0"/>
              </a:spcAft>
              <a:defRPr>
                <a:solidFill>
                  <a:schemeClr val="tx1"/>
                </a:solidFill>
                <a:latin typeface="Calisto MT" charset="0"/>
                <a:ea typeface="ＭＳ Ｐゴシック" charset="0"/>
              </a:defRPr>
            </a:lvl7pPr>
            <a:lvl8pPr marL="3429000" indent="-228600" fontAlgn="base">
              <a:spcBef>
                <a:spcPct val="0"/>
              </a:spcBef>
              <a:spcAft>
                <a:spcPct val="0"/>
              </a:spcAft>
              <a:defRPr>
                <a:solidFill>
                  <a:schemeClr val="tx1"/>
                </a:solidFill>
                <a:latin typeface="Calisto MT" charset="0"/>
                <a:ea typeface="ＭＳ Ｐゴシック" charset="0"/>
              </a:defRPr>
            </a:lvl8pPr>
            <a:lvl9pPr marL="3886200" indent="-228600" fontAlgn="base">
              <a:spcBef>
                <a:spcPct val="0"/>
              </a:spcBef>
              <a:spcAft>
                <a:spcPct val="0"/>
              </a:spcAft>
              <a:defRPr>
                <a:solidFill>
                  <a:schemeClr val="tx1"/>
                </a:solidFill>
                <a:latin typeface="Calisto MT" charset="0"/>
                <a:ea typeface="ＭＳ Ｐゴシック" charset="0"/>
              </a:defRPr>
            </a:lvl9pPr>
          </a:lstStyle>
          <a:p>
            <a:pPr>
              <a:defRPr/>
            </a:pPr>
            <a:r>
              <a:rPr lang="en-US" sz="4400" smtClean="0">
                <a:solidFill>
                  <a:schemeClr val="accent1"/>
                </a:solidFill>
                <a:latin typeface="Wingdings" charset="0"/>
              </a:rPr>
              <a:t>S</a:t>
            </a:r>
          </a:p>
        </p:txBody>
      </p:sp>
      <p:sp>
        <p:nvSpPr>
          <p:cNvPr id="2" name="Title 1"/>
          <p:cNvSpPr>
            <a:spLocks noGrp="1"/>
          </p:cNvSpPr>
          <p:nvPr>
            <p:ph type="title"/>
          </p:nvPr>
        </p:nvSpPr>
        <p:spPr>
          <a:xfrm>
            <a:off x="457200" y="2236694"/>
            <a:ext cx="6400800" cy="1362075"/>
          </a:xfrm>
        </p:spPr>
        <p:txBody>
          <a:bodyPr anchor="b"/>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solidFill>
                  <a:schemeClr val="bg1"/>
                </a:solidFill>
              </a:defRPr>
            </a:lvl1pPr>
          </a:lstStyle>
          <a:p>
            <a:fld id="{1C078434-A037-479A-B162-FE5448BC5580}" type="datetimeFigureOut">
              <a:rPr lang="en-US" altLang="en-US"/>
              <a:pPr/>
              <a:t>4/2/2014</a:t>
            </a:fld>
            <a:endParaRPr lang="en-US" altLang="en-US"/>
          </a:p>
        </p:txBody>
      </p:sp>
      <p:sp>
        <p:nvSpPr>
          <p:cNvPr id="6" name="Footer Placeholder 4"/>
          <p:cNvSpPr>
            <a:spLocks noGrp="1"/>
          </p:cNvSpPr>
          <p:nvPr>
            <p:ph type="ftr" sz="quarter" idx="11"/>
          </p:nvPr>
        </p:nvSpPr>
        <p:spPr>
          <a:xfrm>
            <a:off x="7239000" y="6356350"/>
            <a:ext cx="1446213" cy="365125"/>
          </a:xfrm>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solidFill>
                  <a:schemeClr val="bg1"/>
                </a:solidFill>
              </a:defRPr>
            </a:lvl1pPr>
          </a:lstStyle>
          <a:p>
            <a:fld id="{AE652195-93B7-4B50-9B96-89F8E59888A6}" type="slidenum">
              <a:rPr lang="en-US" altLang="en-US"/>
              <a:pPr/>
              <a:t>‹#›</a:t>
            </a:fld>
            <a:endParaRPr lang="en-US" altLang="en-US"/>
          </a:p>
        </p:txBody>
      </p:sp>
    </p:spTree>
    <p:extLst>
      <p:ext uri="{BB962C8B-B14F-4D97-AF65-F5344CB8AC3E}">
        <p14:creationId xmlns:p14="http://schemas.microsoft.com/office/powerpoint/2010/main" val="1474050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0"/>
          </p:nvPr>
        </p:nvSpPr>
        <p:spPr/>
        <p:txBody>
          <a:bodyPr/>
          <a:lstStyle>
            <a:lvl1pPr>
              <a:defRPr/>
            </a:lvl1pPr>
          </a:lstStyle>
          <a:p>
            <a:fld id="{719281DB-D5B7-4D13-9B2A-9D4BB53BE354}" type="datetimeFigureOut">
              <a:rPr lang="en-US" altLang="en-US"/>
              <a:pPr/>
              <a:t>4/2/2014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EBD84BE-C493-4821-9F96-7C6F2897D160}" type="slidenum">
              <a:rPr lang="en-US" altLang="en-US"/>
              <a:pPr/>
              <a:t>‹#›</a:t>
            </a:fld>
            <a:endParaRPr lang="en-US" altLang="en-US"/>
          </a:p>
        </p:txBody>
      </p:sp>
    </p:spTree>
    <p:extLst>
      <p:ext uri="{BB962C8B-B14F-4D97-AF65-F5344CB8AC3E}">
        <p14:creationId xmlns:p14="http://schemas.microsoft.com/office/powerpoint/2010/main" val="16231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3"/>
          <p:cNvSpPr>
            <a:spLocks noGrp="1"/>
          </p:cNvSpPr>
          <p:nvPr>
            <p:ph type="dt" sz="half" idx="10"/>
          </p:nvPr>
        </p:nvSpPr>
        <p:spPr/>
        <p:txBody>
          <a:bodyPr/>
          <a:lstStyle>
            <a:lvl1pPr>
              <a:defRPr/>
            </a:lvl1pPr>
          </a:lstStyle>
          <a:p>
            <a:fld id="{24B961D5-31BA-4214-93B5-1A5CF0891AC3}" type="datetimeFigureOut">
              <a:rPr lang="en-US" altLang="en-US"/>
              <a:pPr/>
              <a:t>4/2/2014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20789F6-286C-411C-94E5-9357706B6676}" type="slidenum">
              <a:rPr lang="en-US" altLang="en-US"/>
              <a:pPr/>
              <a:t>‹#›</a:t>
            </a:fld>
            <a:endParaRPr lang="en-US" altLang="en-US"/>
          </a:p>
        </p:txBody>
      </p:sp>
    </p:spTree>
    <p:extLst>
      <p:ext uri="{BB962C8B-B14F-4D97-AF65-F5344CB8AC3E}">
        <p14:creationId xmlns:p14="http://schemas.microsoft.com/office/powerpoint/2010/main" val="1307821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4"/>
          </p:nvPr>
        </p:nvSpPr>
        <p:spPr/>
        <p:txBody>
          <a:bodyPr/>
          <a:lstStyle>
            <a:lvl1pPr>
              <a:defRPr/>
            </a:lvl1pPr>
          </a:lstStyle>
          <a:p>
            <a:fld id="{DE3B483E-D000-4FD3-B160-92CDD071BE42}" type="datetimeFigureOut">
              <a:rPr lang="en-US" altLang="en-US"/>
              <a:pPr/>
              <a:t>4/2/2014</a:t>
            </a:fld>
            <a:endParaRPr lang="en-US" alt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B291E809-010F-44F5-9A7F-636E977DEE6E}" type="slidenum">
              <a:rPr lang="en-US" altLang="en-US"/>
              <a:pPr/>
              <a:t>‹#›</a:t>
            </a:fld>
            <a:endParaRPr lang="en-US" altLang="en-US"/>
          </a:p>
        </p:txBody>
      </p:sp>
    </p:spTree>
    <p:extLst>
      <p:ext uri="{BB962C8B-B14F-4D97-AF65-F5344CB8AC3E}">
        <p14:creationId xmlns:p14="http://schemas.microsoft.com/office/powerpoint/2010/main" val="2334464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5"/>
          </p:nvPr>
        </p:nvSpPr>
        <p:spPr/>
        <p:txBody>
          <a:bodyPr/>
          <a:lstStyle>
            <a:lvl1pPr>
              <a:defRPr/>
            </a:lvl1pPr>
          </a:lstStyle>
          <a:p>
            <a:fld id="{E3EBAD15-FCF4-4E39-AE80-DF2D833EBB4E}" type="datetimeFigureOut">
              <a:rPr lang="en-US" altLang="en-US"/>
              <a:pPr/>
              <a:t>4/2/2014</a:t>
            </a:fld>
            <a:endParaRPr lang="en-US" alt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10" name="Slide Number Placeholder 5"/>
          <p:cNvSpPr>
            <a:spLocks noGrp="1"/>
          </p:cNvSpPr>
          <p:nvPr>
            <p:ph type="sldNum" sz="quarter" idx="17"/>
          </p:nvPr>
        </p:nvSpPr>
        <p:spPr/>
        <p:txBody>
          <a:bodyPr/>
          <a:lstStyle>
            <a:lvl1pPr>
              <a:defRPr/>
            </a:lvl1pPr>
          </a:lstStyle>
          <a:p>
            <a:fld id="{2362F297-9B28-4132-9BEC-DA43B5A6EFA5}" type="slidenum">
              <a:rPr lang="en-US" altLang="en-US"/>
              <a:pPr/>
              <a:t>‹#›</a:t>
            </a:fld>
            <a:endParaRPr lang="en-US" altLang="en-US"/>
          </a:p>
        </p:txBody>
      </p:sp>
    </p:spTree>
    <p:extLst>
      <p:ext uri="{BB962C8B-B14F-4D97-AF65-F5344CB8AC3E}">
        <p14:creationId xmlns:p14="http://schemas.microsoft.com/office/powerpoint/2010/main" val="203976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3"/>
          <p:cNvSpPr>
            <a:spLocks noGrp="1"/>
          </p:cNvSpPr>
          <p:nvPr>
            <p:ph type="dt" sz="half" idx="16"/>
          </p:nvPr>
        </p:nvSpPr>
        <p:spPr/>
        <p:txBody>
          <a:bodyPr/>
          <a:lstStyle>
            <a:lvl1pPr>
              <a:defRPr/>
            </a:lvl1pPr>
          </a:lstStyle>
          <a:p>
            <a:fld id="{996350ED-CC03-4654-838E-2C043D6F0E6A}" type="datetimeFigureOut">
              <a:rPr lang="en-US" altLang="en-US"/>
              <a:pPr/>
              <a:t>4/2/2014</a:t>
            </a:fld>
            <a:endParaRPr lang="en-US" altLang="en-US"/>
          </a:p>
        </p:txBody>
      </p:sp>
      <p:sp>
        <p:nvSpPr>
          <p:cNvPr id="9" name="Footer Placeholder 4"/>
          <p:cNvSpPr>
            <a:spLocks noGrp="1"/>
          </p:cNvSpPr>
          <p:nvPr>
            <p:ph type="ftr" sz="quarter" idx="17"/>
          </p:nvPr>
        </p:nvSpPr>
        <p:spPr/>
        <p:txBody>
          <a:bodyPr/>
          <a:lstStyle>
            <a:lvl1pPr>
              <a:defRPr/>
            </a:lvl1pPr>
          </a:lstStyle>
          <a:p>
            <a:pPr>
              <a:defRPr/>
            </a:pPr>
            <a:endParaRPr lang="en-US"/>
          </a:p>
        </p:txBody>
      </p:sp>
      <p:sp>
        <p:nvSpPr>
          <p:cNvPr id="12" name="Slide Number Placeholder 5"/>
          <p:cNvSpPr>
            <a:spLocks noGrp="1"/>
          </p:cNvSpPr>
          <p:nvPr>
            <p:ph type="sldNum" sz="quarter" idx="18"/>
          </p:nvPr>
        </p:nvSpPr>
        <p:spPr/>
        <p:txBody>
          <a:bodyPr/>
          <a:lstStyle>
            <a:lvl1pPr>
              <a:defRPr/>
            </a:lvl1pPr>
          </a:lstStyle>
          <a:p>
            <a:fld id="{ABD17225-4864-4DB3-84DD-A220335E48E5}" type="slidenum">
              <a:rPr lang="en-US" altLang="en-US"/>
              <a:pPr/>
              <a:t>‹#›</a:t>
            </a:fld>
            <a:endParaRPr lang="en-US" altLang="en-US"/>
          </a:p>
        </p:txBody>
      </p:sp>
    </p:spTree>
    <p:extLst>
      <p:ext uri="{BB962C8B-B14F-4D97-AF65-F5344CB8AC3E}">
        <p14:creationId xmlns:p14="http://schemas.microsoft.com/office/powerpoint/2010/main" val="2519612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fld id="{8975437F-E16B-430F-A9A1-25EA6829C73A}" type="datetimeFigureOut">
              <a:rPr lang="en-US" altLang="en-US"/>
              <a:pPr/>
              <a:t>4/2/2014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49280F0-F971-4418-B1EA-8F04F8853955}" type="slidenum">
              <a:rPr lang="en-US" altLang="en-US"/>
              <a:pPr/>
              <a:t>‹#›</a:t>
            </a:fld>
            <a:endParaRPr lang="en-US" altLang="en-US"/>
          </a:p>
        </p:txBody>
      </p:sp>
    </p:spTree>
    <p:extLst>
      <p:ext uri="{BB962C8B-B14F-4D97-AF65-F5344CB8AC3E}">
        <p14:creationId xmlns:p14="http://schemas.microsoft.com/office/powerpoint/2010/main" val="76917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3444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739775" y="2770188"/>
            <a:ext cx="7662863"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100" b="1">
                <a:solidFill>
                  <a:srgbClr val="7F7F7F"/>
                </a:solidFill>
              </a:defRPr>
            </a:lvl1pPr>
          </a:lstStyle>
          <a:p>
            <a:fld id="{B207F2E3-A7F7-4F5D-9D25-7CAD6589DC27}" type="datetimeFigureOut">
              <a:rPr lang="en-US" altLang="en-US"/>
              <a:pPr/>
              <a:t>4/2/2014</a:t>
            </a:fld>
            <a:endParaRPr lang="en-US" alt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7F7F7F"/>
                </a:solidFill>
              </a:defRPr>
            </a:lvl1pPr>
          </a:lstStyle>
          <a:p>
            <a:fld id="{CF670D0F-3674-4B56-B3BB-FBA89FF1F51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1" r:id="rId1"/>
    <p:sldLayoutId id="2147483733" r:id="rId2"/>
    <p:sldLayoutId id="2147483742" r:id="rId3"/>
    <p:sldLayoutId id="2147483734" r:id="rId4"/>
    <p:sldLayoutId id="2147483735" r:id="rId5"/>
    <p:sldLayoutId id="2147483736" r:id="rId6"/>
    <p:sldLayoutId id="2147483737" r:id="rId7"/>
    <p:sldLayoutId id="2147483738" r:id="rId8"/>
    <p:sldLayoutId id="2147483739" r:id="rId9"/>
    <p:sldLayoutId id="2147483743" r:id="rId10"/>
    <p:sldLayoutId id="2147483744" r:id="rId11"/>
    <p:sldLayoutId id="2147483745" r:id="rId12"/>
    <p:sldLayoutId id="2147483746" r:id="rId13"/>
    <p:sldLayoutId id="2147483740" r:id="rId14"/>
    <p:sldLayoutId id="2147483747" r:id="rId15"/>
    <p:sldLayoutId id="2147483748" r:id="rId16"/>
  </p:sldLayoutIdLst>
  <p:txStyles>
    <p:titleStyle>
      <a:lvl1pPr algn="ctr" rtl="0" eaLnBrk="0" fontAlgn="base" hangingPunct="0">
        <a:spcBef>
          <a:spcPct val="0"/>
        </a:spcBef>
        <a:spcAft>
          <a:spcPct val="0"/>
        </a:spcAft>
        <a:defRPr sz="4600" kern="1200">
          <a:solidFill>
            <a:schemeClr val="bg1"/>
          </a:solidFill>
          <a:latin typeface="+mj-lt"/>
          <a:ea typeface="MS PGothic" pitchFamily="34" charset="-128"/>
          <a:cs typeface="ＭＳ Ｐゴシック" charset="0"/>
        </a:defRPr>
      </a:lvl1pPr>
      <a:lvl2pPr algn="ctr" rtl="0" eaLnBrk="0" fontAlgn="base" hangingPunct="0">
        <a:spcBef>
          <a:spcPct val="0"/>
        </a:spcBef>
        <a:spcAft>
          <a:spcPct val="0"/>
        </a:spcAft>
        <a:defRPr sz="4600">
          <a:solidFill>
            <a:schemeClr val="bg1"/>
          </a:solidFill>
          <a:latin typeface="Calisto MT" charset="0"/>
          <a:ea typeface="MS PGothic" pitchFamily="34" charset="-128"/>
          <a:cs typeface="ＭＳ Ｐゴシック" charset="0"/>
        </a:defRPr>
      </a:lvl2pPr>
      <a:lvl3pPr algn="ctr" rtl="0" eaLnBrk="0" fontAlgn="base" hangingPunct="0">
        <a:spcBef>
          <a:spcPct val="0"/>
        </a:spcBef>
        <a:spcAft>
          <a:spcPct val="0"/>
        </a:spcAft>
        <a:defRPr sz="4600">
          <a:solidFill>
            <a:schemeClr val="bg1"/>
          </a:solidFill>
          <a:latin typeface="Calisto MT" charset="0"/>
          <a:ea typeface="MS PGothic" pitchFamily="34" charset="-128"/>
          <a:cs typeface="ＭＳ Ｐゴシック" charset="0"/>
        </a:defRPr>
      </a:lvl3pPr>
      <a:lvl4pPr algn="ctr" rtl="0" eaLnBrk="0" fontAlgn="base" hangingPunct="0">
        <a:spcBef>
          <a:spcPct val="0"/>
        </a:spcBef>
        <a:spcAft>
          <a:spcPct val="0"/>
        </a:spcAft>
        <a:defRPr sz="4600">
          <a:solidFill>
            <a:schemeClr val="bg1"/>
          </a:solidFill>
          <a:latin typeface="Calisto MT" charset="0"/>
          <a:ea typeface="MS PGothic" pitchFamily="34" charset="-128"/>
          <a:cs typeface="ＭＳ Ｐゴシック" charset="0"/>
        </a:defRPr>
      </a:lvl4pPr>
      <a:lvl5pPr algn="ctr" rtl="0" eaLnBrk="0" fontAlgn="base" hangingPunct="0">
        <a:spcBef>
          <a:spcPct val="0"/>
        </a:spcBef>
        <a:spcAft>
          <a:spcPct val="0"/>
        </a:spcAft>
        <a:defRPr sz="4600">
          <a:solidFill>
            <a:schemeClr val="bg1"/>
          </a:solidFill>
          <a:latin typeface="Calisto MT" charset="0"/>
          <a:ea typeface="MS PGothic" pitchFamily="34" charset="-128"/>
          <a:cs typeface="ＭＳ Ｐゴシック" charset="0"/>
        </a:defRPr>
      </a:lvl5pPr>
      <a:lvl6pPr marL="457200" algn="ctr" rtl="0" fontAlgn="base">
        <a:spcBef>
          <a:spcPct val="0"/>
        </a:spcBef>
        <a:spcAft>
          <a:spcPct val="0"/>
        </a:spcAft>
        <a:defRPr sz="4600">
          <a:solidFill>
            <a:schemeClr val="bg1"/>
          </a:solidFill>
          <a:latin typeface="Calisto MT" charset="0"/>
          <a:ea typeface="ＭＳ Ｐゴシック" charset="0"/>
          <a:cs typeface="ＭＳ Ｐゴシック" charset="0"/>
        </a:defRPr>
      </a:lvl6pPr>
      <a:lvl7pPr marL="914400" algn="ctr" rtl="0" fontAlgn="base">
        <a:spcBef>
          <a:spcPct val="0"/>
        </a:spcBef>
        <a:spcAft>
          <a:spcPct val="0"/>
        </a:spcAft>
        <a:defRPr sz="4600">
          <a:solidFill>
            <a:schemeClr val="bg1"/>
          </a:solidFill>
          <a:latin typeface="Calisto MT" charset="0"/>
          <a:ea typeface="ＭＳ Ｐゴシック" charset="0"/>
          <a:cs typeface="ＭＳ Ｐゴシック" charset="0"/>
        </a:defRPr>
      </a:lvl7pPr>
      <a:lvl8pPr marL="1371600" algn="ctr" rtl="0" fontAlgn="base">
        <a:spcBef>
          <a:spcPct val="0"/>
        </a:spcBef>
        <a:spcAft>
          <a:spcPct val="0"/>
        </a:spcAft>
        <a:defRPr sz="4600">
          <a:solidFill>
            <a:schemeClr val="bg1"/>
          </a:solidFill>
          <a:latin typeface="Calisto MT" charset="0"/>
          <a:ea typeface="ＭＳ Ｐゴシック" charset="0"/>
          <a:cs typeface="ＭＳ Ｐゴシック" charset="0"/>
        </a:defRPr>
      </a:lvl8pPr>
      <a:lvl9pPr marL="1828800" algn="ctr" rtl="0" fontAlgn="base">
        <a:spcBef>
          <a:spcPct val="0"/>
        </a:spcBef>
        <a:spcAft>
          <a:spcPct val="0"/>
        </a:spcAft>
        <a:defRPr sz="4600">
          <a:solidFill>
            <a:schemeClr val="bg1"/>
          </a:solidFill>
          <a:latin typeface="Calisto MT" charset="0"/>
          <a:ea typeface="ＭＳ Ｐゴシック" charset="0"/>
          <a:cs typeface="ＭＳ Ｐゴシック" charset="0"/>
        </a:defRPr>
      </a:lvl9pPr>
    </p:titleStyle>
    <p:bodyStyle>
      <a:lvl1pPr marL="342900" indent="-342900" algn="l" rtl="0" eaLnBrk="0" fontAlgn="base" hangingPunct="0">
        <a:spcBef>
          <a:spcPts val="2000"/>
        </a:spcBef>
        <a:spcAft>
          <a:spcPct val="0"/>
        </a:spcAft>
        <a:buClr>
          <a:schemeClr val="accent1"/>
        </a:buClr>
        <a:buSzPct val="90000"/>
        <a:buFont typeface="Wingdings" pitchFamily="2" charset="2"/>
        <a:buChar char="S"/>
        <a:defRPr sz="2200" kern="1200">
          <a:solidFill>
            <a:srgbClr val="595959"/>
          </a:solidFill>
          <a:latin typeface="+mn-lt"/>
          <a:ea typeface="MS PGothic" pitchFamily="34" charset="-128"/>
          <a:cs typeface="ＭＳ Ｐゴシック" charset="0"/>
        </a:defRPr>
      </a:lvl1pPr>
      <a:lvl2pPr marL="685800" indent="-336550" algn="l" rtl="0" eaLnBrk="0" fontAlgn="base" hangingPunct="0">
        <a:spcBef>
          <a:spcPts val="600"/>
        </a:spcBef>
        <a:spcAft>
          <a:spcPct val="0"/>
        </a:spcAft>
        <a:buClr>
          <a:srgbClr val="C1F944"/>
        </a:buClr>
        <a:buSzPct val="90000"/>
        <a:buFont typeface="Wingdings" pitchFamily="2" charset="2"/>
        <a:buChar char="S"/>
        <a:defRPr sz="2000" kern="1200">
          <a:solidFill>
            <a:srgbClr val="595959"/>
          </a:solidFill>
          <a:latin typeface="+mn-lt"/>
          <a:ea typeface="MS PGothic" pitchFamily="34" charset="-128"/>
          <a:cs typeface="+mn-cs"/>
        </a:defRPr>
      </a:lvl2pPr>
      <a:lvl3pPr marL="1035050" indent="-349250" algn="l" rtl="0" eaLnBrk="0" fontAlgn="base" hangingPunct="0">
        <a:spcBef>
          <a:spcPts val="600"/>
        </a:spcBef>
        <a:spcAft>
          <a:spcPct val="0"/>
        </a:spcAft>
        <a:buClr>
          <a:schemeClr val="accent1"/>
        </a:buClr>
        <a:buSzPct val="90000"/>
        <a:buFont typeface="Wingdings" pitchFamily="2" charset="2"/>
        <a:buChar char="S"/>
        <a:defRPr kern="1200">
          <a:solidFill>
            <a:srgbClr val="595959"/>
          </a:solidFill>
          <a:latin typeface="+mn-lt"/>
          <a:ea typeface="MS PGothic" pitchFamily="34" charset="-128"/>
          <a:cs typeface="+mn-cs"/>
        </a:defRPr>
      </a:lvl3pPr>
      <a:lvl4pPr marL="1371600" indent="-336550" algn="l" rtl="0" eaLnBrk="0" fontAlgn="base" hangingPunct="0">
        <a:spcBef>
          <a:spcPts val="600"/>
        </a:spcBef>
        <a:spcAft>
          <a:spcPct val="0"/>
        </a:spcAft>
        <a:buClr>
          <a:srgbClr val="C1F944"/>
        </a:buClr>
        <a:buSzPct val="90000"/>
        <a:buFont typeface="Wingdings" pitchFamily="2" charset="2"/>
        <a:buChar char="S"/>
        <a:defRPr kern="1200">
          <a:solidFill>
            <a:srgbClr val="595959"/>
          </a:solidFill>
          <a:latin typeface="+mn-lt"/>
          <a:ea typeface="MS PGothic" pitchFamily="34" charset="-128"/>
          <a:cs typeface="+mn-cs"/>
        </a:defRPr>
      </a:lvl4pPr>
      <a:lvl5pPr marL="1720850" indent="-349250" algn="l" rtl="0" eaLnBrk="0" fontAlgn="base" hangingPunct="0">
        <a:spcBef>
          <a:spcPts val="600"/>
        </a:spcBef>
        <a:spcAft>
          <a:spcPct val="0"/>
        </a:spcAft>
        <a:buClr>
          <a:schemeClr val="accent1"/>
        </a:buClr>
        <a:buSzPct val="90000"/>
        <a:buFont typeface="Wingdings" pitchFamily="2" charset="2"/>
        <a:buChar char="S"/>
        <a:defRPr kern="1200">
          <a:solidFill>
            <a:srgbClr val="595959"/>
          </a:solidFill>
          <a:latin typeface="+mn-lt"/>
          <a:ea typeface="MS PGothic" pitchFamily="34" charset="-128"/>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cleanvideosearch.com/media/action/yt/watch?v=OSsPfbup0a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cleanvideosearch.com/media/action/yt/watch?v=KE5YwN4NW5o"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2.psych.ubc.ca/~ara/Manuscripts/Levine%20et%20al%20helping.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cleanvideosearch.com/media/action/yt/watch?v=BdpdUbW8vbw#t=2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0"/>
            <a:ext cx="8228013" cy="1927225"/>
          </a:xfrm>
        </p:spPr>
        <p:txBody>
          <a:bodyPr>
            <a:noAutofit/>
          </a:bodyPr>
          <a:lstStyle/>
          <a:p>
            <a:pPr eaLnBrk="1" hangingPunct="1"/>
            <a:r>
              <a:rPr lang="en-US" altLang="en-US" sz="4400" dirty="0" smtClean="0">
                <a:effectLst>
                  <a:outerShdw blurRad="38100" dist="38100" dir="2700000" algn="tl">
                    <a:srgbClr val="C0C0C0"/>
                  </a:outerShdw>
                </a:effectLst>
              </a:rPr>
              <a:t>Objective 1.4: Examine factors that influence </a:t>
            </a:r>
            <a:r>
              <a:rPr lang="en-US" altLang="en-US" sz="4400" dirty="0" err="1" smtClean="0">
                <a:effectLst>
                  <a:outerShdw blurRad="38100" dist="38100" dir="2700000" algn="tl">
                    <a:srgbClr val="C0C0C0"/>
                  </a:outerShdw>
                </a:effectLst>
              </a:rPr>
              <a:t>bystanderism</a:t>
            </a:r>
            <a:endParaRPr lang="en-US" altLang="en-US" sz="4400" dirty="0" smtClean="0">
              <a:effectLst>
                <a:outerShdw blurRad="38100" dist="38100" dir="2700000" algn="tl">
                  <a:srgbClr val="C0C0C0"/>
                </a:outerShdw>
              </a:effectLst>
            </a:endParaRPr>
          </a:p>
        </p:txBody>
      </p:sp>
      <p:sp>
        <p:nvSpPr>
          <p:cNvPr id="3" name="Subtitle 2"/>
          <p:cNvSpPr>
            <a:spLocks noGrp="1"/>
          </p:cNvSpPr>
          <p:nvPr>
            <p:ph type="subTitle" idx="1"/>
          </p:nvPr>
        </p:nvSpPr>
        <p:spPr>
          <a:extLst>
            <a:ext uri="{FAA26D3D-D897-4be2-8F04-BA451C77F1D7}">
              <ma14:placeholderFlag xmlns="" xmlns:ma14="http://schemas.microsoft.com/office/mac/drawingml/2011/main" val="1"/>
            </a:ext>
          </a:extLst>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n-ea"/>
                <a:cs typeface="+mn-cs"/>
              </a:rPr>
              <a:t>“The other side of </a:t>
            </a: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n-ea"/>
                <a:cs typeface="+mn-cs"/>
              </a:rPr>
              <a:t>prosocial</a:t>
            </a: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n-ea"/>
                <a:cs typeface="+mn-cs"/>
              </a:rPr>
              <a:t> behavior”</a:t>
            </a:r>
            <a:endParaRPr lang="en-U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ea typeface="ＭＳ Ｐゴシック" charset="0"/>
              </a:rPr>
              <a:t>Diffusion of Responsibility</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5602" name="Content Placeholder 2"/>
          <p:cNvSpPr>
            <a:spLocks noGrp="1"/>
          </p:cNvSpPr>
          <p:nvPr>
            <p:ph idx="1"/>
          </p:nvPr>
        </p:nvSpPr>
        <p:spPr>
          <a:xfrm>
            <a:off x="739775" y="2770188"/>
            <a:ext cx="8072438" cy="3643312"/>
          </a:xfrm>
        </p:spPr>
        <p:txBody>
          <a:bodyPr/>
          <a:lstStyle/>
          <a:p>
            <a:pPr eaLnBrk="1" hangingPunct="1">
              <a:buFont typeface="Wingdings" pitchFamily="2" charset="2"/>
              <a:buChar char="v"/>
            </a:pPr>
            <a:r>
              <a:rPr lang="en-US" sz="2400" b="1" dirty="0"/>
              <a:t>Through numerous studies, psychologists have found that bystanders are less likely to intervene in emergency situations as the size of the group increases. </a:t>
            </a:r>
            <a:endParaRPr lang="en-US" sz="2400" b="1" dirty="0" smtClean="0"/>
          </a:p>
          <a:p>
            <a:pPr eaLnBrk="1" hangingPunct="1">
              <a:buFont typeface="Wingdings" pitchFamily="2" charset="2"/>
              <a:buChar char="v"/>
            </a:pPr>
            <a:r>
              <a:rPr lang="en-US" sz="2400" dirty="0" smtClean="0"/>
              <a:t>The </a:t>
            </a:r>
            <a:r>
              <a:rPr lang="en-US" sz="2400" dirty="0"/>
              <a:t>presence of others makes one feel </a:t>
            </a:r>
            <a:r>
              <a:rPr lang="en-US" sz="2400" i="1" dirty="0"/>
              <a:t>less personally responsible </a:t>
            </a:r>
            <a:r>
              <a:rPr lang="en-US" sz="2400" dirty="0"/>
              <a:t>for responding to events and </a:t>
            </a:r>
            <a:r>
              <a:rPr lang="en-US" sz="2400" b="1" dirty="0"/>
              <a:t>each additional person present lowers the chances of anyone helping at all. </a:t>
            </a:r>
            <a:endParaRPr lang="en-US" altLang="en-US" sz="2400" b="1" i="1" dirty="0" smtClean="0">
              <a:solidFill>
                <a:srgbClr val="0A3363"/>
              </a:solidFill>
            </a:endParaRPr>
          </a:p>
        </p:txBody>
      </p:sp>
    </p:spTree>
    <p:extLst>
      <p:ext uri="{BB962C8B-B14F-4D97-AF65-F5344CB8AC3E}">
        <p14:creationId xmlns:p14="http://schemas.microsoft.com/office/powerpoint/2010/main" val="3147859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053223"/>
            <a:ext cx="8228013" cy="1927225"/>
          </a:xfrm>
          <a:extLst>
            <a:ext uri="{FAA26D3D-D897-4be2-8F04-BA451C77F1D7}">
              <ma14:placeholderFlag xmlns="" xmlns:ma14="http://schemas.microsoft.com/office/mac/drawingml/2011/main" val="1"/>
            </a:ext>
          </a:extLst>
        </p:spPr>
        <p:txBody>
          <a:bodyPr rtlCol="0">
            <a:noAutofit/>
          </a:bodyPr>
          <a:lstStyle/>
          <a:p>
            <a:pPr eaLnBrk="1" hangingPunct="1">
              <a:defRPr/>
            </a:pPr>
            <a:r>
              <a:rPr lang="en-US" sz="4400" dirty="0">
                <a:ea typeface="ＭＳ Ｐゴシック" charset="0"/>
              </a:rPr>
              <a:t>Does this happen in </a:t>
            </a:r>
            <a:r>
              <a:rPr lang="en-US" sz="4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rPr>
              <a:t>real life</a:t>
            </a:r>
            <a:r>
              <a:rPr lang="en-US" sz="4400" dirty="0">
                <a:ea typeface="ＭＳ Ｐゴシック" charset="0"/>
              </a:rPr>
              <a:t>? What are examples?</a:t>
            </a:r>
          </a:p>
        </p:txBody>
      </p:sp>
      <p:sp>
        <p:nvSpPr>
          <p:cNvPr id="3" name="Subtitle 2"/>
          <p:cNvSpPr>
            <a:spLocks noGrp="1"/>
          </p:cNvSpPr>
          <p:nvPr>
            <p:ph type="subTitle" idx="1"/>
          </p:nvPr>
        </p:nvSpPr>
        <p:spPr>
          <a:xfrm rot="20054897">
            <a:off x="-2378629" y="1023306"/>
            <a:ext cx="8228013" cy="1066800"/>
          </a:xfrm>
          <a:extLst>
            <a:ext uri="{FAA26D3D-D897-4be2-8F04-BA451C77F1D7}">
              <ma14:placeholderFlag xmlns="" xmlns:ma14="http://schemas.microsoft.com/office/mac/drawingml/2011/main" val="1"/>
            </a:ext>
          </a:extLst>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n-ea"/>
                <a:cs typeface="+mn-cs"/>
              </a:rPr>
              <a:t>DQ #2</a:t>
            </a:r>
            <a:endParaRPr lang="en-U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Two explanations of </a:t>
            </a:r>
            <a:r>
              <a:rPr lang="en-US" dirty="0" err="1" smtClean="0">
                <a:ea typeface="ＭＳ Ｐゴシック" charset="0"/>
              </a:rPr>
              <a:t>bystanderism</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7650" name="Content Placeholder 2"/>
          <p:cNvSpPr>
            <a:spLocks noGrp="1"/>
          </p:cNvSpPr>
          <p:nvPr>
            <p:ph idx="1"/>
          </p:nvPr>
        </p:nvSpPr>
        <p:spPr>
          <a:xfrm>
            <a:off x="739775" y="2238375"/>
            <a:ext cx="8137525" cy="4318000"/>
          </a:xfrm>
        </p:spPr>
        <p:txBody>
          <a:bodyPr/>
          <a:lstStyle/>
          <a:p>
            <a:pPr marL="0" indent="0" eaLnBrk="1" hangingPunct="1">
              <a:buNone/>
            </a:pPr>
            <a:r>
              <a:rPr lang="en-US" altLang="en-US" sz="2400" dirty="0" smtClean="0">
                <a:solidFill>
                  <a:srgbClr val="0A3363"/>
                </a:solidFill>
              </a:rPr>
              <a:t>Diffusion of Responsibility</a:t>
            </a:r>
            <a:endParaRPr lang="en-US" altLang="en-US" sz="2400" dirty="0" smtClean="0">
              <a:solidFill>
                <a:srgbClr val="0A3363"/>
              </a:solidFill>
            </a:endParaRPr>
          </a:p>
          <a:p>
            <a:pPr marL="0" indent="0" eaLnBrk="1" hangingPunct="1">
              <a:buNone/>
            </a:pPr>
            <a:r>
              <a:rPr lang="en-US" altLang="en-US" sz="2400" b="1" dirty="0">
                <a:solidFill>
                  <a:srgbClr val="0A3363"/>
                </a:solidFill>
                <a:hlinkClick r:id="rId2"/>
              </a:rPr>
              <a:t>http://</a:t>
            </a:r>
            <a:r>
              <a:rPr lang="en-US" altLang="en-US" sz="2400" b="1" dirty="0" smtClean="0">
                <a:solidFill>
                  <a:srgbClr val="0A3363"/>
                </a:solidFill>
                <a:hlinkClick r:id="rId2"/>
              </a:rPr>
              <a:t>www.cleanvideosearch.com/media/action/yt/watch?v=OSsPfbup0ac</a:t>
            </a:r>
            <a:endParaRPr lang="en-US" altLang="en-US" sz="2400" b="1" dirty="0" smtClean="0">
              <a:solidFill>
                <a:srgbClr val="0A3363"/>
              </a:solidFill>
            </a:endParaRPr>
          </a:p>
          <a:p>
            <a:pPr marL="0" indent="0" eaLnBrk="1" hangingPunct="1">
              <a:buNone/>
            </a:pPr>
            <a:endParaRPr lang="en-US" altLang="en-US" sz="2400" b="1" dirty="0" smtClean="0">
              <a:solidFill>
                <a:srgbClr val="0A3363"/>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Two explanations of </a:t>
            </a:r>
            <a:r>
              <a:rPr lang="en-US" dirty="0" err="1" smtClean="0">
                <a:ea typeface="ＭＳ Ｐゴシック" charset="0"/>
              </a:rPr>
              <a:t>bystanderism</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7650" name="Content Placeholder 2"/>
          <p:cNvSpPr>
            <a:spLocks noGrp="1"/>
          </p:cNvSpPr>
          <p:nvPr>
            <p:ph idx="1"/>
          </p:nvPr>
        </p:nvSpPr>
        <p:spPr>
          <a:xfrm>
            <a:off x="0" y="2278504"/>
            <a:ext cx="9143999" cy="3993057"/>
          </a:xfrm>
        </p:spPr>
        <p:txBody>
          <a:bodyPr/>
          <a:lstStyle/>
          <a:p>
            <a:pPr eaLnBrk="1" hangingPunct="1">
              <a:buFont typeface="Wingdings" pitchFamily="2" charset="2"/>
              <a:buChar char="v"/>
            </a:pPr>
            <a:r>
              <a:rPr lang="en-US" altLang="en-US" sz="2400" dirty="0" smtClean="0">
                <a:solidFill>
                  <a:srgbClr val="0A3363"/>
                </a:solidFill>
              </a:rPr>
              <a:t>This diffusion of responsibility theory was tested by </a:t>
            </a:r>
            <a:r>
              <a:rPr lang="en-US" altLang="en-US" sz="2400" b="1" dirty="0" smtClean="0">
                <a:solidFill>
                  <a:srgbClr val="0A3363"/>
                </a:solidFill>
              </a:rPr>
              <a:t>Darley and </a:t>
            </a:r>
            <a:r>
              <a:rPr lang="en-US" altLang="en-US" sz="2400" b="1" dirty="0" err="1" smtClean="0">
                <a:solidFill>
                  <a:srgbClr val="0A3363"/>
                </a:solidFill>
              </a:rPr>
              <a:t>Latané</a:t>
            </a:r>
            <a:r>
              <a:rPr lang="en-US" altLang="en-US" sz="2400" dirty="0" smtClean="0">
                <a:solidFill>
                  <a:srgbClr val="0A3363"/>
                </a:solidFill>
              </a:rPr>
              <a:t> in a laboratory experiment. </a:t>
            </a:r>
            <a:r>
              <a:rPr lang="en-US" altLang="en-US" sz="2400" dirty="0" smtClean="0">
                <a:solidFill>
                  <a:srgbClr val="0A3363"/>
                </a:solidFill>
              </a:rPr>
              <a:t>The aim </a:t>
            </a:r>
            <a:r>
              <a:rPr lang="en-US" altLang="en-US" sz="2400" dirty="0" smtClean="0">
                <a:solidFill>
                  <a:srgbClr val="0A3363"/>
                </a:solidFill>
              </a:rPr>
              <a:t>was to test whether group size would influence bystander behavior in laboratory situations. </a:t>
            </a:r>
          </a:p>
          <a:p>
            <a:pPr eaLnBrk="1" hangingPunct="1">
              <a:buFont typeface="Wingdings" pitchFamily="2" charset="2"/>
              <a:buChar char="v"/>
            </a:pPr>
            <a:r>
              <a:rPr lang="en-US" altLang="en-US" sz="2400" dirty="0">
                <a:solidFill>
                  <a:srgbClr val="0A3363"/>
                </a:solidFill>
              </a:rPr>
              <a:t>Subjects thought they were overhearing another student have an epileptic </a:t>
            </a:r>
            <a:r>
              <a:rPr lang="en-US" altLang="en-US" sz="2400" dirty="0" smtClean="0">
                <a:solidFill>
                  <a:srgbClr val="0A3363"/>
                </a:solidFill>
              </a:rPr>
              <a:t>seizure. </a:t>
            </a:r>
            <a:r>
              <a:rPr lang="en-US" altLang="en-US" sz="2400" dirty="0" smtClean="0">
                <a:solidFill>
                  <a:srgbClr val="0A3363"/>
                </a:solidFill>
              </a:rPr>
              <a:t>In the </a:t>
            </a:r>
            <a:r>
              <a:rPr lang="en-US" altLang="en-US" sz="2400" b="1" dirty="0" smtClean="0">
                <a:solidFill>
                  <a:srgbClr val="0A3363"/>
                </a:solidFill>
              </a:rPr>
              <a:t>control condition</a:t>
            </a:r>
            <a:r>
              <a:rPr lang="en-US" altLang="en-US" sz="2400" dirty="0" smtClean="0">
                <a:solidFill>
                  <a:srgbClr val="0A3363"/>
                </a:solidFill>
              </a:rPr>
              <a:t>, the students were told they were </a:t>
            </a:r>
            <a:r>
              <a:rPr lang="en-US" altLang="en-US" sz="2400" b="1" dirty="0" smtClean="0">
                <a:solidFill>
                  <a:srgbClr val="0A3363"/>
                </a:solidFill>
              </a:rPr>
              <a:t>one of two subjects</a:t>
            </a:r>
            <a:r>
              <a:rPr lang="en-US" altLang="en-US" sz="2400" dirty="0" smtClean="0">
                <a:solidFill>
                  <a:srgbClr val="0A3363"/>
                </a:solidFill>
              </a:rPr>
              <a:t>. In the </a:t>
            </a:r>
            <a:r>
              <a:rPr lang="en-US" altLang="en-US" sz="2400" b="1" dirty="0" smtClean="0">
                <a:solidFill>
                  <a:srgbClr val="0A3363"/>
                </a:solidFill>
              </a:rPr>
              <a:t>experimental</a:t>
            </a:r>
            <a:r>
              <a:rPr lang="en-US" altLang="en-US" sz="2400" dirty="0" smtClean="0">
                <a:solidFill>
                  <a:srgbClr val="0A3363"/>
                </a:solidFill>
              </a:rPr>
              <a:t> condition, they were told they were </a:t>
            </a:r>
            <a:r>
              <a:rPr lang="en-US" altLang="en-US" sz="2400" b="1" dirty="0" smtClean="0">
                <a:solidFill>
                  <a:srgbClr val="0A3363"/>
                </a:solidFill>
              </a:rPr>
              <a:t>one of six subjects </a:t>
            </a:r>
            <a:r>
              <a:rPr lang="en-US" altLang="en-US" sz="2400" dirty="0" smtClean="0">
                <a:solidFill>
                  <a:srgbClr val="0A3363"/>
                </a:solidFill>
              </a:rPr>
              <a:t>in the experiment. </a:t>
            </a:r>
          </a:p>
          <a:p>
            <a:pPr eaLnBrk="1" hangingPunct="1">
              <a:buFont typeface="Wingdings" pitchFamily="2" charset="2"/>
              <a:buChar char="v"/>
            </a:pPr>
            <a:r>
              <a:rPr lang="en-US" altLang="en-US" sz="2400" dirty="0" smtClean="0">
                <a:solidFill>
                  <a:srgbClr val="0A3363"/>
                </a:solidFill>
              </a:rPr>
              <a:t>In the </a:t>
            </a:r>
            <a:r>
              <a:rPr lang="en-US" altLang="en-US" sz="2400" b="1" dirty="0" smtClean="0">
                <a:solidFill>
                  <a:srgbClr val="0A3363"/>
                </a:solidFill>
              </a:rPr>
              <a:t>six-person </a:t>
            </a:r>
            <a:r>
              <a:rPr lang="en-US" altLang="en-US" sz="2400" dirty="0" smtClean="0">
                <a:solidFill>
                  <a:srgbClr val="0A3363"/>
                </a:solidFill>
              </a:rPr>
              <a:t>condition, </a:t>
            </a:r>
            <a:r>
              <a:rPr lang="en-US" altLang="en-US" sz="2400" b="1" dirty="0" smtClean="0">
                <a:solidFill>
                  <a:srgbClr val="0A3363"/>
                </a:solidFill>
              </a:rPr>
              <a:t>31</a:t>
            </a:r>
            <a:r>
              <a:rPr lang="en-US" altLang="en-US" sz="2400" dirty="0" smtClean="0">
                <a:solidFill>
                  <a:srgbClr val="0A3363"/>
                </a:solidFill>
              </a:rPr>
              <a:t>% of the subjects responded to calls for help. In the two-person condition, </a:t>
            </a:r>
            <a:r>
              <a:rPr lang="en-US" altLang="en-US" sz="2400" b="1" dirty="0" smtClean="0">
                <a:solidFill>
                  <a:srgbClr val="0A3363"/>
                </a:solidFill>
              </a:rPr>
              <a:t>85% of the subjects responded</a:t>
            </a:r>
            <a:r>
              <a:rPr lang="en-US" altLang="en-US" sz="2400" b="1" dirty="0" smtClean="0">
                <a:solidFill>
                  <a:srgbClr val="0A3363"/>
                </a:solidFill>
              </a:rPr>
              <a:t>. These finding have been consistently replicated. </a:t>
            </a:r>
            <a:endParaRPr lang="en-US" altLang="en-US" sz="2400" b="1" dirty="0" smtClean="0">
              <a:solidFill>
                <a:srgbClr val="0A3363"/>
              </a:solidFill>
            </a:endParaRPr>
          </a:p>
        </p:txBody>
      </p:sp>
    </p:spTree>
    <p:extLst>
      <p:ext uri="{BB962C8B-B14F-4D97-AF65-F5344CB8AC3E}">
        <p14:creationId xmlns:p14="http://schemas.microsoft.com/office/powerpoint/2010/main" val="3796426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Consistent Research Findings</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7650" name="Content Placeholder 2"/>
          <p:cNvSpPr>
            <a:spLocks noGrp="1"/>
          </p:cNvSpPr>
          <p:nvPr>
            <p:ph idx="1"/>
          </p:nvPr>
        </p:nvSpPr>
        <p:spPr>
          <a:xfrm>
            <a:off x="0" y="2278504"/>
            <a:ext cx="9143999" cy="3993057"/>
          </a:xfrm>
        </p:spPr>
        <p:txBody>
          <a:bodyPr/>
          <a:lstStyle/>
          <a:p>
            <a:pPr eaLnBrk="1" hangingPunct="1">
              <a:buFont typeface="Wingdings" pitchFamily="2" charset="2"/>
              <a:buChar char="v"/>
            </a:pPr>
            <a:r>
              <a:rPr lang="en-US" altLang="en-US" sz="2400" dirty="0" smtClean="0">
                <a:solidFill>
                  <a:srgbClr val="0A3363"/>
                </a:solidFill>
              </a:rPr>
              <a:t>Participants in laboratory experiments consistently show higher helping behavior when one believes they are personally responsible for helping (usually in conditions where they are alone or in a small group).</a:t>
            </a:r>
          </a:p>
          <a:p>
            <a:pPr eaLnBrk="1" hangingPunct="1">
              <a:buFont typeface="Wingdings" pitchFamily="2" charset="2"/>
              <a:buChar char="v"/>
            </a:pPr>
            <a:r>
              <a:rPr lang="en-US" altLang="en-US" sz="2400" dirty="0">
                <a:solidFill>
                  <a:srgbClr val="0A3363"/>
                </a:solidFill>
              </a:rPr>
              <a:t>Participants in laboratory experiments consistently show </a:t>
            </a:r>
            <a:r>
              <a:rPr lang="en-US" altLang="en-US" sz="2400" i="1" dirty="0" smtClean="0">
                <a:solidFill>
                  <a:srgbClr val="0A3363"/>
                </a:solidFill>
              </a:rPr>
              <a:t>lower </a:t>
            </a:r>
            <a:r>
              <a:rPr lang="en-US" altLang="en-US" sz="2400" dirty="0" smtClean="0">
                <a:solidFill>
                  <a:srgbClr val="0A3363"/>
                </a:solidFill>
              </a:rPr>
              <a:t>helping </a:t>
            </a:r>
            <a:r>
              <a:rPr lang="en-US" altLang="en-US" sz="2400" dirty="0">
                <a:solidFill>
                  <a:srgbClr val="0A3363"/>
                </a:solidFill>
              </a:rPr>
              <a:t>behavior when one believes they are </a:t>
            </a:r>
            <a:r>
              <a:rPr lang="en-US" altLang="en-US" sz="2400" dirty="0" smtClean="0">
                <a:solidFill>
                  <a:srgbClr val="0A3363"/>
                </a:solidFill>
              </a:rPr>
              <a:t>not personally </a:t>
            </a:r>
            <a:r>
              <a:rPr lang="en-US" altLang="en-US" sz="2400" dirty="0">
                <a:solidFill>
                  <a:srgbClr val="0A3363"/>
                </a:solidFill>
              </a:rPr>
              <a:t>responsible for helping (usually in conditions where they are </a:t>
            </a:r>
            <a:r>
              <a:rPr lang="en-US" altLang="en-US" sz="2400" dirty="0" smtClean="0">
                <a:solidFill>
                  <a:srgbClr val="0A3363"/>
                </a:solidFill>
              </a:rPr>
              <a:t>in large groups).</a:t>
            </a:r>
            <a:endParaRPr lang="en-US" altLang="en-US" sz="2400" dirty="0">
              <a:solidFill>
                <a:srgbClr val="0A3363"/>
              </a:solidFill>
            </a:endParaRPr>
          </a:p>
        </p:txBody>
      </p:sp>
    </p:spTree>
    <p:extLst>
      <p:ext uri="{BB962C8B-B14F-4D97-AF65-F5344CB8AC3E}">
        <p14:creationId xmlns:p14="http://schemas.microsoft.com/office/powerpoint/2010/main" val="3515174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Evaluation of </a:t>
            </a:r>
            <a:r>
              <a:rPr lang="en-US" dirty="0" err="1" smtClean="0">
                <a:ea typeface="ＭＳ Ｐゴシック" charset="0"/>
              </a:rPr>
              <a:t>D.o.R</a:t>
            </a:r>
            <a:r>
              <a:rPr lang="en-US" dirty="0" smtClean="0">
                <a:ea typeface="ＭＳ Ｐゴシック" charset="0"/>
              </a:rPr>
              <a:t>.</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7650" name="Content Placeholder 2"/>
          <p:cNvSpPr>
            <a:spLocks noGrp="1"/>
          </p:cNvSpPr>
          <p:nvPr>
            <p:ph idx="1"/>
          </p:nvPr>
        </p:nvSpPr>
        <p:spPr>
          <a:xfrm>
            <a:off x="0" y="2278504"/>
            <a:ext cx="9143999" cy="3993057"/>
          </a:xfrm>
        </p:spPr>
        <p:txBody>
          <a:bodyPr/>
          <a:lstStyle/>
          <a:p>
            <a:pPr eaLnBrk="1" hangingPunct="1">
              <a:buFont typeface="Wingdings" pitchFamily="2" charset="2"/>
              <a:buChar char="v"/>
            </a:pPr>
            <a:r>
              <a:rPr lang="en-US" altLang="en-US" sz="2400" dirty="0" smtClean="0">
                <a:solidFill>
                  <a:srgbClr val="0A3363"/>
                </a:solidFill>
              </a:rPr>
              <a:t>Are ther</a:t>
            </a:r>
            <a:r>
              <a:rPr lang="en-US" altLang="en-US" sz="2400" dirty="0" smtClean="0">
                <a:solidFill>
                  <a:srgbClr val="0A3363"/>
                </a:solidFill>
              </a:rPr>
              <a:t>e dispositional differences in the extent of </a:t>
            </a:r>
            <a:r>
              <a:rPr lang="en-US" altLang="en-US" sz="2400" dirty="0" err="1" smtClean="0">
                <a:solidFill>
                  <a:srgbClr val="0A3363"/>
                </a:solidFill>
              </a:rPr>
              <a:t>D.o.R</a:t>
            </a:r>
            <a:r>
              <a:rPr lang="en-US" altLang="en-US" sz="2400" dirty="0" smtClean="0">
                <a:solidFill>
                  <a:srgbClr val="0A3363"/>
                </a:solidFill>
              </a:rPr>
              <a:t>.?</a:t>
            </a:r>
          </a:p>
          <a:p>
            <a:pPr eaLnBrk="1" hangingPunct="1">
              <a:buFont typeface="Wingdings" pitchFamily="2" charset="2"/>
              <a:buChar char="v"/>
            </a:pPr>
            <a:r>
              <a:rPr lang="en-US" altLang="en-US" sz="2400" dirty="0" smtClean="0">
                <a:solidFill>
                  <a:srgbClr val="0A3363"/>
                </a:solidFill>
              </a:rPr>
              <a:t>Are there cultural differences in our tendency to diffuse responsibility? </a:t>
            </a:r>
          </a:p>
          <a:p>
            <a:pPr eaLnBrk="1" hangingPunct="1">
              <a:buFont typeface="Wingdings" pitchFamily="2" charset="2"/>
              <a:buChar char="v"/>
            </a:pPr>
            <a:r>
              <a:rPr lang="en-US" altLang="en-US" sz="2400" dirty="0" smtClean="0">
                <a:solidFill>
                  <a:srgbClr val="0A3363"/>
                </a:solidFill>
              </a:rPr>
              <a:t>Can qualitative research (such as case studies and interviews) give us more insight into </a:t>
            </a:r>
            <a:r>
              <a:rPr lang="en-US" altLang="en-US" sz="2400" dirty="0" err="1" smtClean="0">
                <a:solidFill>
                  <a:srgbClr val="0A3363"/>
                </a:solidFill>
              </a:rPr>
              <a:t>D.o.R</a:t>
            </a:r>
            <a:r>
              <a:rPr lang="en-US" altLang="en-US" sz="2400" dirty="0" smtClean="0">
                <a:solidFill>
                  <a:srgbClr val="0A3363"/>
                </a:solidFill>
              </a:rPr>
              <a:t>.?</a:t>
            </a:r>
            <a:endParaRPr lang="en-US" altLang="en-US" sz="2400" dirty="0">
              <a:solidFill>
                <a:srgbClr val="0A3363"/>
              </a:solidFill>
            </a:endParaRPr>
          </a:p>
        </p:txBody>
      </p:sp>
    </p:spTree>
    <p:extLst>
      <p:ext uri="{BB962C8B-B14F-4D97-AF65-F5344CB8AC3E}">
        <p14:creationId xmlns:p14="http://schemas.microsoft.com/office/powerpoint/2010/main" val="331070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Two explanations of </a:t>
            </a:r>
            <a:r>
              <a:rPr lang="en-US" dirty="0" err="1" smtClean="0">
                <a:ea typeface="ＭＳ Ｐゴシック" charset="0"/>
              </a:rPr>
              <a:t>bystanderism</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8674" name="Content Placeholder 2"/>
          <p:cNvSpPr>
            <a:spLocks noGrp="1"/>
          </p:cNvSpPr>
          <p:nvPr>
            <p:ph idx="1"/>
          </p:nvPr>
        </p:nvSpPr>
        <p:spPr>
          <a:xfrm>
            <a:off x="220663" y="2238375"/>
            <a:ext cx="8656637" cy="4202113"/>
          </a:xfrm>
        </p:spPr>
        <p:txBody>
          <a:bodyPr/>
          <a:lstStyle/>
          <a:p>
            <a:pPr eaLnBrk="1" hangingPunct="1">
              <a:buFont typeface="Wingdings" pitchFamily="2" charset="2"/>
              <a:buChar char="v"/>
            </a:pPr>
            <a:r>
              <a:rPr lang="en-US" altLang="en-US" sz="2400" dirty="0" smtClean="0">
                <a:solidFill>
                  <a:srgbClr val="0A3363"/>
                </a:solidFill>
              </a:rPr>
              <a:t>Darley and </a:t>
            </a:r>
            <a:r>
              <a:rPr lang="en-US" altLang="en-US" sz="2400" dirty="0" err="1" smtClean="0">
                <a:solidFill>
                  <a:srgbClr val="0A3363"/>
                </a:solidFill>
              </a:rPr>
              <a:t>Latane</a:t>
            </a:r>
            <a:r>
              <a:rPr lang="en-US" altLang="en-US" sz="2400" dirty="0" smtClean="0">
                <a:solidFill>
                  <a:srgbClr val="0A3363"/>
                </a:solidFill>
              </a:rPr>
              <a:t> then analyzed what they termed as the </a:t>
            </a:r>
            <a:r>
              <a:rPr lang="en-US" altLang="en-US" sz="2400" b="1" dirty="0" smtClean="0">
                <a:solidFill>
                  <a:srgbClr val="0A3363"/>
                </a:solidFill>
              </a:rPr>
              <a:t>situation effect</a:t>
            </a:r>
            <a:r>
              <a:rPr lang="en-US" altLang="en-US" sz="2400" dirty="0" smtClean="0">
                <a:solidFill>
                  <a:srgbClr val="0A3363"/>
                </a:solidFill>
              </a:rPr>
              <a:t>, the idea that because emergencies tend to be </a:t>
            </a:r>
            <a:r>
              <a:rPr lang="en-US" altLang="en-US" sz="2400" i="1" dirty="0" smtClean="0">
                <a:solidFill>
                  <a:srgbClr val="0A3363"/>
                </a:solidFill>
              </a:rPr>
              <a:t>initially ambiguous</a:t>
            </a:r>
            <a:r>
              <a:rPr lang="en-US" altLang="en-US" sz="2400" b="1" dirty="0" smtClean="0">
                <a:solidFill>
                  <a:srgbClr val="0A3363"/>
                </a:solidFill>
              </a:rPr>
              <a:t>, people look at the reactions of others to determine how they should react </a:t>
            </a:r>
            <a:r>
              <a:rPr lang="en-US" altLang="en-US" sz="2400" dirty="0" smtClean="0">
                <a:solidFill>
                  <a:srgbClr val="0A3363"/>
                </a:solidFill>
              </a:rPr>
              <a:t>(Darley and </a:t>
            </a:r>
            <a:r>
              <a:rPr lang="en-US" altLang="en-US" sz="2400" dirty="0" err="1" smtClean="0">
                <a:solidFill>
                  <a:srgbClr val="0A3363"/>
                </a:solidFill>
              </a:rPr>
              <a:t>Latane</a:t>
            </a:r>
            <a:r>
              <a:rPr lang="en-US" altLang="en-US" sz="2400" dirty="0" smtClean="0">
                <a:solidFill>
                  <a:srgbClr val="0A3363"/>
                </a:solidFill>
              </a:rPr>
              <a:t> 1968). </a:t>
            </a:r>
          </a:p>
          <a:p>
            <a:pPr eaLnBrk="1" hangingPunct="1">
              <a:buFont typeface="Wingdings" pitchFamily="2" charset="2"/>
              <a:buChar char="v"/>
            </a:pPr>
            <a:r>
              <a:rPr lang="en-US" altLang="en-US" sz="2400" dirty="0" smtClean="0">
                <a:solidFill>
                  <a:srgbClr val="0A3363"/>
                </a:solidFill>
              </a:rPr>
              <a:t>If no one else reacts, people assume that it must not be an emergency and remain inactive as well (Darley and </a:t>
            </a:r>
            <a:r>
              <a:rPr lang="en-US" altLang="en-US" sz="2400" dirty="0" err="1" smtClean="0">
                <a:solidFill>
                  <a:srgbClr val="0A3363"/>
                </a:solidFill>
              </a:rPr>
              <a:t>Latane</a:t>
            </a:r>
            <a:r>
              <a:rPr lang="en-US" altLang="en-US" sz="2400" dirty="0" smtClean="0">
                <a:solidFill>
                  <a:srgbClr val="0A3363"/>
                </a:solidFill>
              </a:rPr>
              <a:t> 1968).</a:t>
            </a:r>
          </a:p>
          <a:p>
            <a:pPr eaLnBrk="1" hangingPunct="1">
              <a:buFont typeface="Wingdings" pitchFamily="2" charset="2"/>
              <a:buChar char="v"/>
            </a:pPr>
            <a:r>
              <a:rPr lang="en-US" altLang="en-US" sz="2400" b="1" dirty="0" smtClean="0">
                <a:solidFill>
                  <a:srgbClr val="0A3363"/>
                </a:solidFill>
              </a:rPr>
              <a:t>Darley and </a:t>
            </a:r>
            <a:r>
              <a:rPr lang="en-US" altLang="en-US" sz="2400" b="1" dirty="0" err="1" smtClean="0">
                <a:solidFill>
                  <a:srgbClr val="0A3363"/>
                </a:solidFill>
              </a:rPr>
              <a:t>Latane</a:t>
            </a:r>
            <a:r>
              <a:rPr lang="en-US" altLang="en-US" sz="2400" b="1" dirty="0" smtClean="0">
                <a:solidFill>
                  <a:srgbClr val="0A3363"/>
                </a:solidFill>
              </a:rPr>
              <a:t> </a:t>
            </a:r>
            <a:r>
              <a:rPr lang="en-US" altLang="en-US" sz="2400" dirty="0" smtClean="0">
                <a:solidFill>
                  <a:srgbClr val="0A3363"/>
                </a:solidFill>
              </a:rPr>
              <a:t>went on to conduct similar studies (“smoke-filled room study, etc.) in order to strengthen their theory on factors that explain </a:t>
            </a:r>
            <a:r>
              <a:rPr lang="en-US" altLang="en-US" sz="2400" dirty="0" err="1" smtClean="0">
                <a:solidFill>
                  <a:srgbClr val="0A3363"/>
                </a:solidFill>
              </a:rPr>
              <a:t>bystanderism</a:t>
            </a:r>
            <a:r>
              <a:rPr lang="en-US" altLang="en-US" sz="2400" dirty="0" smtClean="0">
                <a:solidFill>
                  <a:srgbClr val="0A3363"/>
                </a:solidFill>
              </a:rPr>
              <a:t>. </a:t>
            </a:r>
            <a:endParaRPr lang="en-US" altLang="en-US" sz="2400" b="1" dirty="0" smtClean="0">
              <a:solidFill>
                <a:srgbClr val="0A3363"/>
              </a:solidFill>
            </a:endParaRPr>
          </a:p>
          <a:p>
            <a:pPr eaLnBrk="1" hangingPunct="1">
              <a:buFont typeface="Wingdings" pitchFamily="2" charset="2"/>
              <a:buChar char="v"/>
            </a:pPr>
            <a:endParaRPr lang="en-US" altLang="en-US" sz="2400" b="1" dirty="0" smtClean="0">
              <a:solidFill>
                <a:srgbClr val="0A3363"/>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Application of </a:t>
            </a:r>
            <a:r>
              <a:rPr lang="en-US" dirty="0" err="1" smtClean="0">
                <a:ea typeface="ＭＳ Ｐゴシック" charset="0"/>
              </a:rPr>
              <a:t>D.o.R</a:t>
            </a:r>
            <a:r>
              <a:rPr lang="en-US" dirty="0" smtClean="0">
                <a:ea typeface="ＭＳ Ｐゴシック" charset="0"/>
              </a:rPr>
              <a:t>.</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31746" name="Content Placeholder 2"/>
          <p:cNvSpPr>
            <a:spLocks noGrp="1"/>
          </p:cNvSpPr>
          <p:nvPr>
            <p:ph idx="1"/>
          </p:nvPr>
        </p:nvSpPr>
        <p:spPr>
          <a:xfrm>
            <a:off x="220663" y="2657475"/>
            <a:ext cx="8707437" cy="3419475"/>
          </a:xfrm>
        </p:spPr>
        <p:txBody>
          <a:bodyPr/>
          <a:lstStyle/>
          <a:p>
            <a:pPr eaLnBrk="1" hangingPunct="1">
              <a:buFont typeface="Wingdings" pitchFamily="2" charset="2"/>
              <a:buChar char="v"/>
            </a:pPr>
            <a:r>
              <a:rPr lang="en-US" altLang="en-US" sz="2400" dirty="0" smtClean="0">
                <a:solidFill>
                  <a:srgbClr val="0A3363"/>
                </a:solidFill>
              </a:rPr>
              <a:t>Diffusion of Responsibility is </a:t>
            </a:r>
            <a:r>
              <a:rPr lang="en-US" altLang="en-US" sz="2400" dirty="0" smtClean="0">
                <a:solidFill>
                  <a:srgbClr val="0A3363"/>
                </a:solidFill>
              </a:rPr>
              <a:t>driven by the </a:t>
            </a:r>
            <a:r>
              <a:rPr lang="en-US" altLang="en-US" sz="2400" dirty="0" err="1" smtClean="0">
                <a:solidFill>
                  <a:srgbClr val="0A3363"/>
                </a:solidFill>
              </a:rPr>
              <a:t>deindividuating</a:t>
            </a:r>
            <a:r>
              <a:rPr lang="en-US" altLang="en-US" sz="2400" dirty="0" smtClean="0">
                <a:solidFill>
                  <a:srgbClr val="0A3363"/>
                </a:solidFill>
              </a:rPr>
              <a:t> effects of group membership and the diffusion of feelings of </a:t>
            </a:r>
            <a:r>
              <a:rPr lang="en-US" altLang="en-US" sz="2400" b="1" dirty="0" smtClean="0">
                <a:solidFill>
                  <a:srgbClr val="0A3363"/>
                </a:solidFill>
              </a:rPr>
              <a:t>personal responsibility for the consequences</a:t>
            </a:r>
            <a:r>
              <a:rPr lang="en-US" altLang="en-US" sz="2400" dirty="0" smtClean="0">
                <a:solidFill>
                  <a:srgbClr val="0A3363"/>
                </a:solidFill>
              </a:rPr>
              <a:t>.</a:t>
            </a:r>
          </a:p>
          <a:p>
            <a:pPr eaLnBrk="1" hangingPunct="1">
              <a:buFont typeface="Wingdings" pitchFamily="2" charset="2"/>
              <a:buChar char="v"/>
            </a:pPr>
            <a:r>
              <a:rPr lang="en-US" altLang="en-US" sz="2400" dirty="0" smtClean="0">
                <a:solidFill>
                  <a:srgbClr val="0A3363"/>
                </a:solidFill>
              </a:rPr>
              <a:t>When people are part of a group, they often experience </a:t>
            </a:r>
            <a:r>
              <a:rPr lang="en-US" altLang="en-US" sz="2400" b="1" dirty="0" err="1" smtClean="0">
                <a:solidFill>
                  <a:srgbClr val="0A3363"/>
                </a:solidFill>
              </a:rPr>
              <a:t>deindividuation</a:t>
            </a:r>
            <a:r>
              <a:rPr lang="en-US" altLang="en-US" sz="2400" dirty="0" smtClean="0">
                <a:solidFill>
                  <a:srgbClr val="0A3363"/>
                </a:solidFill>
              </a:rPr>
              <a:t>, or a loss of </a:t>
            </a:r>
            <a:r>
              <a:rPr lang="en-US" altLang="en-US" sz="2400" dirty="0" smtClean="0">
                <a:solidFill>
                  <a:srgbClr val="0A3363"/>
                </a:solidFill>
              </a:rPr>
              <a:t>self-awareness (think Stanford Prison Experiment). </a:t>
            </a:r>
          </a:p>
          <a:p>
            <a:pPr eaLnBrk="1" hangingPunct="1">
              <a:buFont typeface="Wingdings" pitchFamily="2" charset="2"/>
              <a:buChar char="v"/>
            </a:pPr>
            <a:r>
              <a:rPr lang="en-US" altLang="en-US" sz="2400" dirty="0" smtClean="0">
                <a:solidFill>
                  <a:srgbClr val="0A3363"/>
                </a:solidFill>
              </a:rPr>
              <a:t>When </a:t>
            </a:r>
            <a:r>
              <a:rPr lang="en-US" altLang="en-US" sz="2400" dirty="0" smtClean="0">
                <a:solidFill>
                  <a:srgbClr val="0A3363"/>
                </a:solidFill>
              </a:rPr>
              <a:t>people </a:t>
            </a:r>
            <a:r>
              <a:rPr lang="en-US" altLang="en-US" sz="2400" dirty="0" err="1" smtClean="0">
                <a:solidFill>
                  <a:srgbClr val="0A3363"/>
                </a:solidFill>
              </a:rPr>
              <a:t>deindividuate</a:t>
            </a:r>
            <a:r>
              <a:rPr lang="en-US" altLang="en-US" sz="2400" dirty="0" smtClean="0">
                <a:solidFill>
                  <a:srgbClr val="0A3363"/>
                </a:solidFill>
              </a:rPr>
              <a:t>, they are less likely to follow normal restraints and inhibitions and more likely to lose their sense of individual identity. </a:t>
            </a:r>
          </a:p>
          <a:p>
            <a:pPr eaLnBrk="1" hangingPunct="1">
              <a:buFont typeface="Wingdings" pitchFamily="2" charset="2"/>
              <a:buChar char="v"/>
            </a:pPr>
            <a:endParaRPr lang="en-US" altLang="en-US" sz="2400" dirty="0" smtClean="0">
              <a:solidFill>
                <a:srgbClr val="0A3363"/>
              </a:solidFill>
            </a:endParaRPr>
          </a:p>
          <a:p>
            <a:pPr eaLnBrk="1" hangingPunct="1">
              <a:buFont typeface="Wingdings" pitchFamily="2" charset="2"/>
              <a:buChar char="v"/>
            </a:pPr>
            <a:endParaRPr lang="en-US" altLang="en-US" sz="2400" dirty="0" smtClean="0">
              <a:solidFill>
                <a:srgbClr val="0A3363"/>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err="1" smtClean="0">
                <a:ea typeface="ＭＳ Ｐゴシック" charset="0"/>
              </a:rPr>
              <a:t>D.o.R</a:t>
            </a:r>
            <a:r>
              <a:rPr lang="en-US" dirty="0" smtClean="0">
                <a:ea typeface="ＭＳ Ｐゴシック" charset="0"/>
              </a:rPr>
              <a:t>. </a:t>
            </a:r>
            <a:r>
              <a:rPr lang="en-US" dirty="0" smtClean="0">
                <a:ea typeface="ＭＳ Ｐゴシック" charset="0"/>
              </a:rPr>
              <a:t>in gangs, terrorist groups, etc. </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33794" name="Content Placeholder 2"/>
          <p:cNvSpPr>
            <a:spLocks noGrp="1"/>
          </p:cNvSpPr>
          <p:nvPr>
            <p:ph idx="1"/>
          </p:nvPr>
        </p:nvSpPr>
        <p:spPr>
          <a:xfrm>
            <a:off x="220663" y="2657475"/>
            <a:ext cx="5250747" cy="3419475"/>
          </a:xfrm>
        </p:spPr>
        <p:txBody>
          <a:bodyPr/>
          <a:lstStyle/>
          <a:p>
            <a:pPr eaLnBrk="1" hangingPunct="1">
              <a:buFont typeface="Wingdings" pitchFamily="2" charset="2"/>
              <a:buChar char="v"/>
            </a:pPr>
            <a:r>
              <a:rPr lang="en-US" altLang="en-US" sz="2400" dirty="0" smtClean="0">
                <a:solidFill>
                  <a:srgbClr val="0A3363"/>
                </a:solidFill>
              </a:rPr>
              <a:t>Members of groups (such as gangs, fraternities, terrorist groups) have been found to suffer from this diffusion of responsibility when  antisocial behavior is exhibited within groups. </a:t>
            </a:r>
          </a:p>
          <a:p>
            <a:pPr eaLnBrk="1" hangingPunct="1">
              <a:buFont typeface="Wingdings" pitchFamily="2" charset="2"/>
              <a:buChar char="v"/>
            </a:pPr>
            <a:r>
              <a:rPr lang="en-US" altLang="en-US" sz="2400" dirty="0" smtClean="0">
                <a:solidFill>
                  <a:srgbClr val="0A3363"/>
                </a:solidFill>
              </a:rPr>
              <a:t>This diffusion highlights the sense of “group loyalty” and </a:t>
            </a:r>
            <a:r>
              <a:rPr lang="en-US" altLang="en-US" sz="2400" dirty="0" err="1" smtClean="0">
                <a:solidFill>
                  <a:srgbClr val="0A3363"/>
                </a:solidFill>
              </a:rPr>
              <a:t>deindividuation</a:t>
            </a:r>
            <a:r>
              <a:rPr lang="en-US" altLang="en-US" sz="2400" dirty="0" smtClean="0">
                <a:solidFill>
                  <a:srgbClr val="0A3363"/>
                </a:solidFill>
              </a:rPr>
              <a:t> that groups report of feeling (Anderson, 1999).   </a:t>
            </a:r>
          </a:p>
          <a:p>
            <a:pPr eaLnBrk="1" hangingPunct="1">
              <a:buFont typeface="Wingdings" pitchFamily="2" charset="2"/>
              <a:buChar char="v"/>
            </a:pPr>
            <a:endParaRPr lang="en-US" altLang="en-US" sz="2400" dirty="0" smtClean="0">
              <a:solidFill>
                <a:srgbClr val="0A3363"/>
              </a:solidFill>
            </a:endParaRPr>
          </a:p>
          <a:p>
            <a:pPr eaLnBrk="1" hangingPunct="1">
              <a:buFont typeface="Wingdings" pitchFamily="2" charset="2"/>
              <a:buChar char="v"/>
            </a:pPr>
            <a:endParaRPr lang="en-US" altLang="en-US" sz="2400" dirty="0" smtClean="0">
              <a:solidFill>
                <a:srgbClr val="0A3363"/>
              </a:solidFill>
            </a:endParaRPr>
          </a:p>
        </p:txBody>
      </p:sp>
      <p:pic>
        <p:nvPicPr>
          <p:cNvPr id="2" name="Picture 1"/>
          <p:cNvPicPr>
            <a:picLocks noChangeAspect="1"/>
          </p:cNvPicPr>
          <p:nvPr/>
        </p:nvPicPr>
        <p:blipFill>
          <a:blip r:embed="rId2"/>
          <a:stretch>
            <a:fillRect/>
          </a:stretch>
        </p:blipFill>
        <p:spPr>
          <a:xfrm>
            <a:off x="5935910" y="3210159"/>
            <a:ext cx="2898215" cy="1916477"/>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Pluralistic Ignorance</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35842" name="Content Placeholder 2"/>
          <p:cNvSpPr>
            <a:spLocks noGrp="1"/>
          </p:cNvSpPr>
          <p:nvPr>
            <p:ph idx="1"/>
          </p:nvPr>
        </p:nvSpPr>
        <p:spPr>
          <a:xfrm>
            <a:off x="220663" y="2314575"/>
            <a:ext cx="8923337" cy="4200525"/>
          </a:xfrm>
        </p:spPr>
        <p:txBody>
          <a:bodyPr/>
          <a:lstStyle/>
          <a:p>
            <a:pPr eaLnBrk="1" hangingPunct="1">
              <a:buFont typeface="Wingdings" pitchFamily="2" charset="2"/>
              <a:buChar char="v"/>
            </a:pPr>
            <a:r>
              <a:rPr lang="en-US" sz="2400" dirty="0"/>
              <a:t>Pluralistic ignorance posits that in certain circumstances most people will falsely believe that others conform to certain ideas or standards, and will uphold them, too, while privately disagreeing with them. </a:t>
            </a:r>
            <a:endParaRPr lang="en-US" sz="2400" dirty="0" smtClean="0"/>
          </a:p>
          <a:p>
            <a:pPr eaLnBrk="1" hangingPunct="1">
              <a:buFont typeface="Wingdings" pitchFamily="2" charset="2"/>
              <a:buChar char="v"/>
            </a:pPr>
            <a:r>
              <a:rPr lang="en-US" altLang="en-US" sz="2400" dirty="0">
                <a:solidFill>
                  <a:schemeClr val="tx1">
                    <a:lumMod val="75000"/>
                    <a:lumOff val="25000"/>
                  </a:schemeClr>
                </a:solidFill>
              </a:rPr>
              <a:t>Since there is a fear of disagreeing with what is believed to be the norm, </a:t>
            </a:r>
            <a:r>
              <a:rPr lang="en-US" altLang="en-US" sz="2400" b="1" dirty="0">
                <a:solidFill>
                  <a:schemeClr val="tx1">
                    <a:lumMod val="75000"/>
                    <a:lumOff val="25000"/>
                  </a:schemeClr>
                </a:solidFill>
              </a:rPr>
              <a:t>situations or behaviors continue that few people actually endorse. </a:t>
            </a:r>
            <a:endParaRPr lang="en-US" altLang="en-US" sz="2400" b="1"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57012"/>
            <a:ext cx="8228013" cy="1927225"/>
          </a:xfrm>
          <a:extLst>
            <a:ext uri="{FAA26D3D-D897-4be2-8F04-BA451C77F1D7}">
              <ma14:placeholderFlag xmlns="" xmlns:ma14="http://schemas.microsoft.com/office/mac/drawingml/2011/main" val="1"/>
            </a:ext>
          </a:extLst>
        </p:spPr>
        <p:txBody>
          <a:bodyPr rtlCol="0">
            <a:noAutofit/>
          </a:bodyPr>
          <a:lstStyle/>
          <a:p>
            <a:pPr eaLnBrk="1" fontAlgn="auto" hangingPunct="1">
              <a:spcAft>
                <a:spcPts val="0"/>
              </a:spcAft>
              <a:defRPr/>
            </a:pPr>
            <a:r>
              <a:rPr lang="en-US" dirty="0" smtClean="0">
                <a:effectLst>
                  <a:outerShdw blurRad="50800" dist="38100" dir="5400000" algn="t" rotWithShape="0">
                    <a:prstClr val="black">
                      <a:alpha val="40000"/>
                    </a:prstClr>
                  </a:outerShdw>
                </a:effectLst>
                <a:ea typeface="+mj-ea"/>
                <a:cs typeface="+mj-cs"/>
              </a:rPr>
              <a:t>What is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mj-ea"/>
                <a:cs typeface="+mj-cs"/>
              </a:rPr>
              <a:t>bystanderism</a:t>
            </a:r>
            <a:r>
              <a:rPr lang="en-US" dirty="0" smtClean="0">
                <a:effectLst>
                  <a:outerShdw blurRad="50800" dist="38100" dir="5400000" algn="t" rotWithShape="0">
                    <a:prstClr val="black">
                      <a:alpha val="40000"/>
                    </a:prstClr>
                  </a:outerShdw>
                </a:effectLst>
                <a:ea typeface="+mj-ea"/>
                <a:cs typeface="+mj-cs"/>
              </a:rPr>
              <a:t>?</a:t>
            </a:r>
            <a:endParaRPr lang="en-US" dirty="0">
              <a:effectLst>
                <a:outerShdw blurRad="50800" dist="38100" dir="5400000" algn="t" rotWithShape="0">
                  <a:prstClr val="black">
                    <a:alpha val="40000"/>
                  </a:prstClr>
                </a:outerShdw>
              </a:effectLst>
              <a:ea typeface="+mj-ea"/>
              <a:cs typeface="+mj-cs"/>
            </a:endParaRPr>
          </a:p>
        </p:txBody>
      </p:sp>
      <p:sp>
        <p:nvSpPr>
          <p:cNvPr id="3" name="Subtitle 2"/>
          <p:cNvSpPr>
            <a:spLocks noGrp="1"/>
          </p:cNvSpPr>
          <p:nvPr>
            <p:ph type="subTitle" idx="1"/>
          </p:nvPr>
        </p:nvSpPr>
        <p:spPr>
          <a:xfrm rot="20054897">
            <a:off x="-2378629" y="1023306"/>
            <a:ext cx="8228013" cy="1066800"/>
          </a:xfrm>
          <a:extLst>
            <a:ext uri="{FAA26D3D-D897-4be2-8F04-BA451C77F1D7}">
              <ma14:placeholderFlag xmlns="" xmlns:ma14="http://schemas.microsoft.com/office/mac/drawingml/2011/main" val="1"/>
            </a:ext>
          </a:extLst>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n-ea"/>
                <a:cs typeface="+mn-cs"/>
              </a:rPr>
              <a:t>DQ #1</a:t>
            </a:r>
            <a:endParaRPr lang="en-U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Pluralistic Ignorance</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36866" name="Content Placeholder 2"/>
          <p:cNvSpPr>
            <a:spLocks noGrp="1"/>
          </p:cNvSpPr>
          <p:nvPr>
            <p:ph idx="1"/>
          </p:nvPr>
        </p:nvSpPr>
        <p:spPr>
          <a:xfrm>
            <a:off x="220663" y="2314575"/>
            <a:ext cx="8923337" cy="4200525"/>
          </a:xfrm>
        </p:spPr>
        <p:txBody>
          <a:bodyPr/>
          <a:lstStyle/>
          <a:p>
            <a:pPr eaLnBrk="1" hangingPunct="1">
              <a:buFont typeface="Wingdings" pitchFamily="2" charset="2"/>
              <a:buChar char="v"/>
            </a:pPr>
            <a:r>
              <a:rPr lang="en-US" altLang="en-US" sz="2400" dirty="0" smtClean="0">
                <a:solidFill>
                  <a:schemeClr val="tx1">
                    <a:lumMod val="75000"/>
                    <a:lumOff val="25000"/>
                  </a:schemeClr>
                </a:solidFill>
              </a:rPr>
              <a:t>In other words, because everyone who disagrees behaves as if he or she agrees, all dissenting members think that the norm is endorsed by every group member </a:t>
            </a:r>
            <a:r>
              <a:rPr lang="en-US" altLang="en-US" sz="2400" i="1" dirty="0" smtClean="0">
                <a:solidFill>
                  <a:schemeClr val="tx1">
                    <a:lumMod val="75000"/>
                    <a:lumOff val="25000"/>
                  </a:schemeClr>
                </a:solidFill>
              </a:rPr>
              <a:t>but themselves.</a:t>
            </a:r>
          </a:p>
          <a:p>
            <a:pPr eaLnBrk="1" hangingPunct="1">
              <a:buFont typeface="Wingdings" pitchFamily="2" charset="2"/>
              <a:buChar char="v"/>
            </a:pPr>
            <a:r>
              <a:rPr lang="en-US" altLang="en-US" sz="2400" dirty="0" smtClean="0">
                <a:solidFill>
                  <a:schemeClr val="tx1">
                    <a:lumMod val="75000"/>
                    <a:lumOff val="25000"/>
                  </a:schemeClr>
                </a:solidFill>
              </a:rPr>
              <a:t>It is argued that because of pluralistic ignorance, people may conform to the perceived consensual opinion of a group, instead of acting on their own perception and thinking. </a:t>
            </a:r>
          </a:p>
          <a:p>
            <a:pPr eaLnBrk="1" hangingPunct="1">
              <a:buFont typeface="Wingdings" pitchFamily="2" charset="2"/>
              <a:buChar char="v"/>
            </a:pPr>
            <a:r>
              <a:rPr lang="en-US" altLang="en-US" sz="2400" dirty="0">
                <a:solidFill>
                  <a:srgbClr val="0A3363"/>
                </a:solidFill>
              </a:rPr>
              <a:t>If everyone else seems calm, we often assume that </a:t>
            </a:r>
            <a:r>
              <a:rPr lang="en-US" altLang="en-US" sz="2400" i="1" dirty="0">
                <a:solidFill>
                  <a:srgbClr val="0A3363"/>
                </a:solidFill>
              </a:rPr>
              <a:t>an emergency must not really be an emergency.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sz="4000" dirty="0" smtClean="0">
                <a:ea typeface="ＭＳ Ｐゴシック" charset="0"/>
              </a:rPr>
              <a:t>Distinguishing Pluralistic Ignorance from Diffusion of Responsibility</a:t>
            </a:r>
            <a:endParaRPr lang="en-US"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36866" name="Content Placeholder 2"/>
          <p:cNvSpPr>
            <a:spLocks noGrp="1"/>
          </p:cNvSpPr>
          <p:nvPr>
            <p:ph idx="1"/>
          </p:nvPr>
        </p:nvSpPr>
        <p:spPr>
          <a:xfrm>
            <a:off x="220663" y="2314575"/>
            <a:ext cx="8923337" cy="4200525"/>
          </a:xfrm>
        </p:spPr>
        <p:txBody>
          <a:bodyPr/>
          <a:lstStyle/>
          <a:p>
            <a:pPr eaLnBrk="1" hangingPunct="1">
              <a:buFont typeface="Wingdings" pitchFamily="2" charset="2"/>
              <a:buChar char="v"/>
            </a:pPr>
            <a:r>
              <a:rPr lang="en-US" sz="2400" b="1" dirty="0"/>
              <a:t>Diffusion of responsibility </a:t>
            </a:r>
            <a:r>
              <a:rPr lang="en-US" sz="2400" dirty="0"/>
              <a:t>relates to the problem that everyone watching may have believed that </a:t>
            </a:r>
            <a:r>
              <a:rPr lang="en-US" sz="2400" b="1" dirty="0"/>
              <a:t>someone was responsible to act, </a:t>
            </a:r>
            <a:r>
              <a:rPr lang="en-US" sz="2400" dirty="0"/>
              <a:t>but everyone may also have believed that someone else was the someone who was responsible.</a:t>
            </a:r>
          </a:p>
          <a:p>
            <a:pPr eaLnBrk="1" hangingPunct="1">
              <a:buFont typeface="Wingdings" pitchFamily="2" charset="2"/>
              <a:buChar char="v"/>
            </a:pPr>
            <a:r>
              <a:rPr lang="en-US" sz="2400" b="1" dirty="0" smtClean="0"/>
              <a:t>Pluralistic </a:t>
            </a:r>
            <a:r>
              <a:rPr lang="en-US" sz="2400" b="1" dirty="0"/>
              <a:t>ignorance </a:t>
            </a:r>
            <a:r>
              <a:rPr lang="en-US" sz="2400" dirty="0"/>
              <a:t>is a state in which people </a:t>
            </a:r>
            <a:r>
              <a:rPr lang="en-US" sz="2400" dirty="0" smtClean="0"/>
              <a:t>mistake </a:t>
            </a:r>
            <a:r>
              <a:rPr lang="en-US" sz="2400" dirty="0"/>
              <a:t>each other's beliefs by misinterpreting their behavior, and then use the misinterpretation as evidence for what must be true (mistakenly inferring from a person's beliefs and a resulting false consensus). </a:t>
            </a:r>
            <a:endParaRPr lang="en-US" sz="2400" dirty="0" smtClean="0"/>
          </a:p>
        </p:txBody>
      </p:sp>
    </p:spTree>
    <p:extLst>
      <p:ext uri="{BB962C8B-B14F-4D97-AF65-F5344CB8AC3E}">
        <p14:creationId xmlns:p14="http://schemas.microsoft.com/office/powerpoint/2010/main" val="25718092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7516" y="2860941"/>
            <a:ext cx="8228013" cy="1927225"/>
          </a:xfrm>
          <a:extLst>
            <a:ext uri="{FAA26D3D-D897-4be2-8F04-BA451C77F1D7}">
              <ma14:placeholderFlag xmlns="" xmlns:ma14="http://schemas.microsoft.com/office/mac/drawingml/2011/main" val="1"/>
            </a:ext>
          </a:extLst>
        </p:spPr>
        <p:txBody>
          <a:bodyPr rtlCol="0">
            <a:noAutofit/>
          </a:bodyPr>
          <a:lstStyle/>
          <a:p>
            <a:pPr eaLnBrk="1" fontAlgn="auto" hangingPunct="1">
              <a:spcAft>
                <a:spcPts val="0"/>
              </a:spcAft>
              <a:defRPr/>
            </a:pPr>
            <a:r>
              <a:rPr lang="en-US" sz="3600" dirty="0" smtClean="0">
                <a:effectLst>
                  <a:outerShdw blurRad="50800" dist="38100" dir="5400000" algn="t" rotWithShape="0">
                    <a:prstClr val="black">
                      <a:alpha val="40000"/>
                    </a:prstClr>
                  </a:outerShdw>
                </a:effectLst>
                <a:ea typeface="+mj-ea"/>
                <a:cs typeface="+mj-cs"/>
              </a:rPr>
              <a:t>Have you ever KNOWN you were right about something but decided not to speak up because “the group” had a different answer or consensus?</a:t>
            </a:r>
            <a:endParaRPr lang="en-US" sz="3600" dirty="0">
              <a:effectLst>
                <a:outerShdw blurRad="50800" dist="38100" dir="5400000" algn="t" rotWithShape="0">
                  <a:prstClr val="black">
                    <a:alpha val="40000"/>
                  </a:prstClr>
                </a:outerShdw>
              </a:effectLst>
              <a:ea typeface="+mj-ea"/>
              <a:cs typeface="+mj-cs"/>
            </a:endParaRPr>
          </a:p>
        </p:txBody>
      </p:sp>
      <p:sp>
        <p:nvSpPr>
          <p:cNvPr id="3" name="Subtitle 2"/>
          <p:cNvSpPr>
            <a:spLocks noGrp="1"/>
          </p:cNvSpPr>
          <p:nvPr>
            <p:ph type="subTitle" idx="1"/>
          </p:nvPr>
        </p:nvSpPr>
        <p:spPr>
          <a:xfrm rot="20054897">
            <a:off x="-2378629" y="1023306"/>
            <a:ext cx="8228013" cy="1066800"/>
          </a:xfrm>
          <a:extLst>
            <a:ext uri="{FAA26D3D-D897-4be2-8F04-BA451C77F1D7}">
              <ma14:placeholderFlag xmlns="" xmlns:ma14="http://schemas.microsoft.com/office/mac/drawingml/2011/main" val="1"/>
            </a:ext>
          </a:extLst>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n-ea"/>
                <a:cs typeface="+mn-cs"/>
              </a:rPr>
              <a:t>DQ #3</a:t>
            </a:r>
            <a:endParaRPr lang="en-U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The classic </a:t>
            </a:r>
            <a:br>
              <a:rPr lang="en-US" dirty="0" smtClean="0">
                <a:ea typeface="ＭＳ Ｐゴシック" charset="0"/>
              </a:rPr>
            </a:br>
            <a:r>
              <a:rPr lang="en-US" dirty="0" smtClean="0">
                <a:ea typeface="ＭＳ Ｐゴシック" charset="0"/>
              </a:rPr>
              <a:t>“</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rPr>
              <a:t>Smoke filled room</a:t>
            </a:r>
            <a:r>
              <a:rPr lang="en-US" dirty="0" smtClean="0">
                <a:ea typeface="ＭＳ Ｐゴシック" charset="0"/>
              </a:rPr>
              <a:t>” study</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41986" name="Content Placeholder 2"/>
          <p:cNvSpPr>
            <a:spLocks noGrp="1"/>
          </p:cNvSpPr>
          <p:nvPr>
            <p:ph idx="1"/>
          </p:nvPr>
        </p:nvSpPr>
        <p:spPr>
          <a:xfrm>
            <a:off x="220663" y="2443163"/>
            <a:ext cx="8923337" cy="4202112"/>
          </a:xfrm>
        </p:spPr>
        <p:txBody>
          <a:bodyPr/>
          <a:lstStyle/>
          <a:p>
            <a:pPr eaLnBrk="1" hangingPunct="1">
              <a:buFont typeface="Wingdings" pitchFamily="2" charset="2"/>
              <a:buChar char="v"/>
            </a:pPr>
            <a:r>
              <a:rPr lang="en-US" altLang="en-US" sz="2800" smtClean="0">
                <a:solidFill>
                  <a:srgbClr val="0A3363"/>
                </a:solidFill>
              </a:rPr>
              <a:t>In a famous experiment conducted by John Darley and Bibb Latané during the 1960s, Columbia University students were invited to share their views about problems of urban life. </a:t>
            </a:r>
          </a:p>
          <a:p>
            <a:pPr eaLnBrk="1" hangingPunct="1">
              <a:buFont typeface="Wingdings" pitchFamily="2" charset="2"/>
              <a:buChar char="v"/>
            </a:pPr>
            <a:r>
              <a:rPr lang="en-US" altLang="en-US" sz="2800" smtClean="0">
                <a:solidFill>
                  <a:srgbClr val="0A3363"/>
                </a:solidFill>
              </a:rPr>
              <a:t>Those who expressed an interest in participating were asked to first report to a waiting room in one of the university buildings where they would find some forms to fill out before being interviewed.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Two explanations of </a:t>
            </a:r>
            <a:r>
              <a:rPr lang="en-US" dirty="0" err="1" smtClean="0">
                <a:ea typeface="ＭＳ Ｐゴシック" charset="0"/>
              </a:rPr>
              <a:t>bystanderism</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7650" name="Content Placeholder 2"/>
          <p:cNvSpPr>
            <a:spLocks noGrp="1"/>
          </p:cNvSpPr>
          <p:nvPr>
            <p:ph idx="1"/>
          </p:nvPr>
        </p:nvSpPr>
        <p:spPr>
          <a:xfrm>
            <a:off x="739775" y="2238375"/>
            <a:ext cx="8137525" cy="4318000"/>
          </a:xfrm>
        </p:spPr>
        <p:txBody>
          <a:bodyPr/>
          <a:lstStyle/>
          <a:p>
            <a:pPr marL="0" indent="0" eaLnBrk="1" hangingPunct="1">
              <a:buNone/>
            </a:pPr>
            <a:r>
              <a:rPr lang="en-US" altLang="en-US" sz="2400" dirty="0" smtClean="0">
                <a:solidFill>
                  <a:srgbClr val="0A3363"/>
                </a:solidFill>
              </a:rPr>
              <a:t>Darley and </a:t>
            </a:r>
            <a:r>
              <a:rPr lang="en-US" altLang="en-US" sz="2400" dirty="0" err="1" smtClean="0">
                <a:solidFill>
                  <a:srgbClr val="0A3363"/>
                </a:solidFill>
              </a:rPr>
              <a:t>Latane’s</a:t>
            </a:r>
            <a:r>
              <a:rPr lang="en-US" altLang="en-US" sz="2400" dirty="0" smtClean="0">
                <a:solidFill>
                  <a:srgbClr val="0A3363"/>
                </a:solidFill>
              </a:rPr>
              <a:t> research study:</a:t>
            </a:r>
          </a:p>
          <a:p>
            <a:pPr marL="0" indent="0" eaLnBrk="1" hangingPunct="1">
              <a:buNone/>
            </a:pPr>
            <a:r>
              <a:rPr lang="en-US" altLang="en-US" sz="2400" b="1" dirty="0" smtClean="0">
                <a:solidFill>
                  <a:srgbClr val="0A3363"/>
                </a:solidFill>
                <a:hlinkClick r:id="rId2"/>
              </a:rPr>
              <a:t>http://www.cleanvideosearch.com/media/action/yt/watch?v=KE5YwN4NW5o</a:t>
            </a:r>
            <a:endParaRPr lang="en-US" altLang="en-US" sz="2400" b="1" dirty="0" smtClean="0">
              <a:solidFill>
                <a:srgbClr val="0A3363"/>
              </a:solidFill>
            </a:endParaRPr>
          </a:p>
          <a:p>
            <a:pPr marL="0" indent="0" eaLnBrk="1" hangingPunct="1">
              <a:buNone/>
            </a:pPr>
            <a:endParaRPr lang="en-US" altLang="en-US" sz="2400" b="1" dirty="0" smtClean="0">
              <a:solidFill>
                <a:srgbClr val="0A3363"/>
              </a:solidFill>
            </a:endParaRPr>
          </a:p>
        </p:txBody>
      </p:sp>
    </p:spTree>
    <p:extLst>
      <p:ext uri="{BB962C8B-B14F-4D97-AF65-F5344CB8AC3E}">
        <p14:creationId xmlns:p14="http://schemas.microsoft.com/office/powerpoint/2010/main" val="26083070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The classic </a:t>
            </a:r>
            <a:br>
              <a:rPr lang="en-US" dirty="0" smtClean="0">
                <a:ea typeface="ＭＳ Ｐゴシック" charset="0"/>
              </a:rPr>
            </a:br>
            <a:r>
              <a:rPr lang="en-US" dirty="0" smtClean="0">
                <a:ea typeface="ＭＳ Ｐゴシック" charset="0"/>
              </a:rPr>
              <a:t>“</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rPr>
              <a:t>Smoke filled room</a:t>
            </a:r>
            <a:r>
              <a:rPr lang="en-US" dirty="0" smtClean="0">
                <a:ea typeface="ＭＳ Ｐゴシック" charset="0"/>
              </a:rPr>
              <a:t>” study</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43010" name="Content Placeholder 2"/>
          <p:cNvSpPr>
            <a:spLocks noGrp="1"/>
          </p:cNvSpPr>
          <p:nvPr>
            <p:ph idx="1"/>
          </p:nvPr>
        </p:nvSpPr>
        <p:spPr>
          <a:xfrm>
            <a:off x="220663" y="2443163"/>
            <a:ext cx="8923337" cy="4202112"/>
          </a:xfrm>
        </p:spPr>
        <p:txBody>
          <a:bodyPr/>
          <a:lstStyle/>
          <a:p>
            <a:pPr eaLnBrk="1" hangingPunct="1">
              <a:buFont typeface="Wingdings" pitchFamily="2" charset="2"/>
              <a:buChar char="v"/>
            </a:pPr>
            <a:r>
              <a:rPr lang="en-US" altLang="en-US" sz="2800" dirty="0" smtClean="0">
                <a:solidFill>
                  <a:srgbClr val="0A3363"/>
                </a:solidFill>
              </a:rPr>
              <a:t>They hypothesized that bystanders were </a:t>
            </a:r>
            <a:r>
              <a:rPr lang="en-US" altLang="en-US" sz="2800" i="1" dirty="0" smtClean="0">
                <a:solidFill>
                  <a:srgbClr val="0A3363"/>
                </a:solidFill>
              </a:rPr>
              <a:t>not</a:t>
            </a:r>
            <a:r>
              <a:rPr lang="en-US" altLang="en-US" sz="2800" dirty="0" smtClean="0">
                <a:solidFill>
                  <a:srgbClr val="0A3363"/>
                </a:solidFill>
              </a:rPr>
              <a:t> likely to intervene in an emergency because </a:t>
            </a:r>
            <a:r>
              <a:rPr lang="en-US" altLang="en-US" sz="2800" b="1" dirty="0" smtClean="0">
                <a:solidFill>
                  <a:srgbClr val="0A3363"/>
                </a:solidFill>
              </a:rPr>
              <a:t>they’re misled by the reactions of the people around them</a:t>
            </a:r>
            <a:r>
              <a:rPr lang="en-US" altLang="en-US" sz="2800" dirty="0" smtClean="0">
                <a:solidFill>
                  <a:srgbClr val="0A3363"/>
                </a:solidFill>
              </a:rPr>
              <a:t>.</a:t>
            </a:r>
          </a:p>
          <a:p>
            <a:pPr eaLnBrk="1" hangingPunct="1">
              <a:buFont typeface="Wingdings" pitchFamily="2" charset="2"/>
              <a:buChar char="v"/>
            </a:pPr>
            <a:r>
              <a:rPr lang="en-US" altLang="en-US" sz="2800" dirty="0" smtClean="0">
                <a:solidFill>
                  <a:srgbClr val="0A3363"/>
                </a:solidFill>
              </a:rPr>
              <a:t>To test this hypothesis, they ran an experiment in which they asked participants to fill out questionnaires in a laboratory room. After the participants </a:t>
            </a:r>
            <a:r>
              <a:rPr lang="en-US" altLang="en-US" sz="2800" dirty="0" smtClean="0">
                <a:solidFill>
                  <a:srgbClr val="0A3363"/>
                </a:solidFill>
              </a:rPr>
              <a:t>began, smoke </a:t>
            </a:r>
            <a:r>
              <a:rPr lang="en-US" altLang="en-US" sz="2800" dirty="0" smtClean="0">
                <a:solidFill>
                  <a:srgbClr val="0A3363"/>
                </a:solidFill>
              </a:rPr>
              <a:t>filtered into the room—a clear signal of danger.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The classic </a:t>
            </a:r>
            <a:br>
              <a:rPr lang="en-US" dirty="0" smtClean="0">
                <a:ea typeface="ＭＳ Ｐゴシック" charset="0"/>
              </a:rPr>
            </a:br>
            <a:r>
              <a:rPr lang="en-US" dirty="0" smtClean="0">
                <a:ea typeface="ＭＳ Ｐゴシック" charset="0"/>
              </a:rPr>
              <a:t>“</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rPr>
              <a:t>Smoke filled room</a:t>
            </a:r>
            <a:r>
              <a:rPr lang="en-US" dirty="0" smtClean="0">
                <a:ea typeface="ＭＳ Ｐゴシック" charset="0"/>
              </a:rPr>
              <a:t>” study</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45058" name="Content Placeholder 2"/>
          <p:cNvSpPr>
            <a:spLocks noGrp="1"/>
          </p:cNvSpPr>
          <p:nvPr>
            <p:ph idx="1"/>
          </p:nvPr>
        </p:nvSpPr>
        <p:spPr>
          <a:xfrm>
            <a:off x="220663" y="2443163"/>
            <a:ext cx="8923337" cy="4202112"/>
          </a:xfrm>
        </p:spPr>
        <p:txBody>
          <a:bodyPr/>
          <a:lstStyle/>
          <a:p>
            <a:pPr eaLnBrk="1" hangingPunct="1">
              <a:buFont typeface="Wingdings" pitchFamily="2" charset="2"/>
              <a:buChar char="v"/>
            </a:pPr>
            <a:r>
              <a:rPr lang="en-US" altLang="en-US" sz="2800" dirty="0" smtClean="0">
                <a:solidFill>
                  <a:srgbClr val="0A3363"/>
                </a:solidFill>
              </a:rPr>
              <a:t>When participants were alone, </a:t>
            </a:r>
            <a:r>
              <a:rPr lang="en-US" altLang="en-US" sz="2800" b="1" dirty="0" smtClean="0">
                <a:solidFill>
                  <a:srgbClr val="0A3363"/>
                </a:solidFill>
              </a:rPr>
              <a:t>75 percent </a:t>
            </a:r>
            <a:r>
              <a:rPr lang="en-US" altLang="en-US" sz="2800" dirty="0" smtClean="0">
                <a:solidFill>
                  <a:srgbClr val="0A3363"/>
                </a:solidFill>
              </a:rPr>
              <a:t>of them left the room and reported the smoke to the experimenter.</a:t>
            </a:r>
          </a:p>
          <a:p>
            <a:pPr eaLnBrk="1" hangingPunct="1">
              <a:buFont typeface="Wingdings" pitchFamily="2" charset="2"/>
              <a:buChar char="v"/>
            </a:pPr>
            <a:r>
              <a:rPr lang="en-US" altLang="en-US" sz="2800" dirty="0" smtClean="0">
                <a:solidFill>
                  <a:srgbClr val="0A3363"/>
                </a:solidFill>
              </a:rPr>
              <a:t>With three participants in the room, only </a:t>
            </a:r>
            <a:r>
              <a:rPr lang="en-US" altLang="en-US" sz="2800" b="1" dirty="0" smtClean="0">
                <a:solidFill>
                  <a:srgbClr val="0A3363"/>
                </a:solidFill>
              </a:rPr>
              <a:t>38 percent </a:t>
            </a:r>
            <a:r>
              <a:rPr lang="en-US" altLang="en-US" sz="2800" dirty="0" smtClean="0">
                <a:solidFill>
                  <a:srgbClr val="0A3363"/>
                </a:solidFill>
              </a:rPr>
              <a:t>left to report the smoke. </a:t>
            </a:r>
          </a:p>
          <a:p>
            <a:pPr eaLnBrk="1" hangingPunct="1">
              <a:buFont typeface="Wingdings" pitchFamily="2" charset="2"/>
              <a:buChar char="v"/>
            </a:pPr>
            <a:r>
              <a:rPr lang="en-US" altLang="en-US" sz="2800" dirty="0" smtClean="0">
                <a:solidFill>
                  <a:srgbClr val="0A3363"/>
                </a:solidFill>
              </a:rPr>
              <a:t>And quite remarkably, when a participant was joined by two confederates instructed not to show any concern, </a:t>
            </a:r>
            <a:r>
              <a:rPr lang="en-US" altLang="en-US" sz="2800" b="1" dirty="0" smtClean="0">
                <a:solidFill>
                  <a:srgbClr val="0A3363"/>
                </a:solidFill>
              </a:rPr>
              <a:t>only 10 percent </a:t>
            </a:r>
            <a:r>
              <a:rPr lang="en-US" altLang="en-US" sz="2800" dirty="0" smtClean="0">
                <a:solidFill>
                  <a:srgbClr val="0A3363"/>
                </a:solidFill>
              </a:rPr>
              <a:t>of the participants reported the smoke to the experimenter.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The classic </a:t>
            </a:r>
            <a:br>
              <a:rPr lang="en-US" dirty="0" smtClean="0">
                <a:ea typeface="ＭＳ Ｐゴシック" charset="0"/>
              </a:rPr>
            </a:br>
            <a:r>
              <a:rPr lang="en-US" dirty="0" smtClean="0">
                <a:ea typeface="ＭＳ Ｐゴシック" charset="0"/>
              </a:rPr>
              <a:t>“</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rPr>
              <a:t>Smoke filled room</a:t>
            </a:r>
            <a:r>
              <a:rPr lang="en-US" dirty="0" smtClean="0">
                <a:ea typeface="ＭＳ Ｐゴシック" charset="0"/>
              </a:rPr>
              <a:t>” study</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45058" name="Content Placeholder 2"/>
          <p:cNvSpPr>
            <a:spLocks noGrp="1"/>
          </p:cNvSpPr>
          <p:nvPr>
            <p:ph idx="1"/>
          </p:nvPr>
        </p:nvSpPr>
        <p:spPr>
          <a:xfrm>
            <a:off x="220663" y="2443163"/>
            <a:ext cx="8923337" cy="4202112"/>
          </a:xfrm>
        </p:spPr>
        <p:txBody>
          <a:bodyPr/>
          <a:lstStyle/>
          <a:p>
            <a:pPr eaLnBrk="1" hangingPunct="1">
              <a:buFont typeface="Wingdings" pitchFamily="2" charset="2"/>
              <a:buChar char="v"/>
            </a:pPr>
            <a:r>
              <a:rPr lang="en-US" altLang="en-US" sz="2800" dirty="0" smtClean="0">
                <a:solidFill>
                  <a:srgbClr val="0A3363"/>
                </a:solidFill>
              </a:rPr>
              <a:t>Follow-up interviews gave the researchers insight into the reasoning behind the </a:t>
            </a:r>
            <a:r>
              <a:rPr lang="en-US" altLang="en-US" sz="2800" dirty="0" err="1" smtClean="0">
                <a:solidFill>
                  <a:srgbClr val="0A3363"/>
                </a:solidFill>
              </a:rPr>
              <a:t>bystanderism</a:t>
            </a:r>
            <a:r>
              <a:rPr lang="en-US" altLang="en-US" sz="2800" dirty="0" smtClean="0">
                <a:solidFill>
                  <a:srgbClr val="0A3363"/>
                </a:solidFill>
              </a:rPr>
              <a:t>. </a:t>
            </a:r>
          </a:p>
          <a:p>
            <a:pPr eaLnBrk="1" hangingPunct="1">
              <a:buFont typeface="Wingdings" pitchFamily="2" charset="2"/>
              <a:buChar char="v"/>
            </a:pPr>
            <a:r>
              <a:rPr lang="en-US" altLang="en-US" sz="2800" dirty="0" smtClean="0">
                <a:solidFill>
                  <a:srgbClr val="0A3363"/>
                </a:solidFill>
              </a:rPr>
              <a:t>Many participants attributed their inability to act on the assumption of the group reaction to the issue. </a:t>
            </a:r>
          </a:p>
          <a:p>
            <a:pPr marL="0" indent="0" eaLnBrk="1" hangingPunct="1">
              <a:buNone/>
            </a:pPr>
            <a:endParaRPr lang="en-US" altLang="en-US" sz="2800" dirty="0">
              <a:solidFill>
                <a:srgbClr val="0A3363"/>
              </a:solidFill>
            </a:endParaRPr>
          </a:p>
        </p:txBody>
      </p:sp>
    </p:spTree>
    <p:extLst>
      <p:ext uri="{BB962C8B-B14F-4D97-AF65-F5344CB8AC3E}">
        <p14:creationId xmlns:p14="http://schemas.microsoft.com/office/powerpoint/2010/main" val="17116237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The classic </a:t>
            </a:r>
            <a:br>
              <a:rPr lang="en-US" dirty="0" smtClean="0">
                <a:ea typeface="ＭＳ Ｐゴシック" charset="0"/>
              </a:rPr>
            </a:br>
            <a:r>
              <a:rPr lang="en-US" dirty="0" smtClean="0">
                <a:ea typeface="ＭＳ Ｐゴシック" charset="0"/>
              </a:rPr>
              <a:t>“</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rPr>
              <a:t>Smoke filled room</a:t>
            </a:r>
            <a:r>
              <a:rPr lang="en-US" dirty="0" smtClean="0">
                <a:ea typeface="ＭＳ Ｐゴシック" charset="0"/>
              </a:rPr>
              <a:t>” study</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46082" name="Content Placeholder 2"/>
          <p:cNvSpPr>
            <a:spLocks noGrp="1"/>
          </p:cNvSpPr>
          <p:nvPr>
            <p:ph idx="1"/>
          </p:nvPr>
        </p:nvSpPr>
        <p:spPr>
          <a:xfrm>
            <a:off x="220663" y="2443163"/>
            <a:ext cx="8923337" cy="4202112"/>
          </a:xfrm>
        </p:spPr>
        <p:txBody>
          <a:bodyPr/>
          <a:lstStyle/>
          <a:p>
            <a:pPr eaLnBrk="1" hangingPunct="1">
              <a:buFont typeface="Wingdings" pitchFamily="2" charset="2"/>
              <a:buChar char="v"/>
            </a:pPr>
            <a:r>
              <a:rPr lang="en-US" altLang="en-US" sz="2800" dirty="0" smtClean="0">
                <a:solidFill>
                  <a:srgbClr val="0A3363"/>
                </a:solidFill>
              </a:rPr>
              <a:t>This research speaks to our cognitive dissonance felt when we are in situations that cause us to act differently than the group (i.e. in situations of </a:t>
            </a:r>
            <a:r>
              <a:rPr lang="en-US" altLang="en-US" sz="2800" dirty="0" err="1" smtClean="0">
                <a:solidFill>
                  <a:srgbClr val="0A3363"/>
                </a:solidFill>
              </a:rPr>
              <a:t>bystanderism</a:t>
            </a:r>
            <a:r>
              <a:rPr lang="en-US" altLang="en-US" sz="2800" dirty="0" smtClean="0">
                <a:solidFill>
                  <a:srgbClr val="0A3363"/>
                </a:solidFill>
              </a:rPr>
              <a:t>).</a:t>
            </a:r>
            <a:endParaRPr lang="en-US" altLang="en-US" sz="2800" dirty="0" smtClean="0">
              <a:solidFill>
                <a:srgbClr val="0A3363"/>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Other factors that can lead to </a:t>
            </a:r>
            <a:r>
              <a:rPr lang="en-US" dirty="0" err="1" smtClean="0">
                <a:ea typeface="ＭＳ Ｐゴシック" charset="0"/>
              </a:rPr>
              <a:t>bystanderism</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49154" name="Content Placeholder 2"/>
          <p:cNvSpPr>
            <a:spLocks noGrp="1"/>
          </p:cNvSpPr>
          <p:nvPr>
            <p:ph idx="1"/>
          </p:nvPr>
        </p:nvSpPr>
        <p:spPr>
          <a:xfrm>
            <a:off x="220663" y="2443163"/>
            <a:ext cx="8923337" cy="4202112"/>
          </a:xfrm>
        </p:spPr>
        <p:txBody>
          <a:bodyPr/>
          <a:lstStyle/>
          <a:p>
            <a:pPr eaLnBrk="1" hangingPunct="1">
              <a:buFont typeface="Wingdings" pitchFamily="2" charset="2"/>
              <a:buChar char="v"/>
            </a:pPr>
            <a:r>
              <a:rPr lang="en-US" altLang="en-US" sz="2800" smtClean="0">
                <a:solidFill>
                  <a:srgbClr val="0A3363"/>
                </a:solidFill>
              </a:rPr>
              <a:t>Bystanderism is an enormously complex issue and does not </a:t>
            </a:r>
            <a:r>
              <a:rPr lang="en-US" altLang="en-US" sz="2800" i="1" smtClean="0">
                <a:solidFill>
                  <a:srgbClr val="0A3363"/>
                </a:solidFill>
              </a:rPr>
              <a:t>only</a:t>
            </a:r>
            <a:r>
              <a:rPr lang="en-US" altLang="en-US" sz="2800" smtClean="0">
                <a:solidFill>
                  <a:srgbClr val="0A3363"/>
                </a:solidFill>
              </a:rPr>
              <a:t> depend on pluralistic ignorance and diffusion of responsibility, but also other factors such as </a:t>
            </a:r>
            <a:r>
              <a:rPr lang="en-US" altLang="en-US" sz="2800" b="1" smtClean="0">
                <a:solidFill>
                  <a:srgbClr val="0A3363"/>
                </a:solidFill>
              </a:rPr>
              <a:t>dispositional factors, age, gender, identification with the victim, perception of emergency, and proximity to the victim. </a:t>
            </a:r>
            <a:endParaRPr lang="en-US" altLang="en-US" sz="2800" b="1" i="1" smtClean="0">
              <a:solidFill>
                <a:srgbClr val="0A336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Understanding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rPr>
              <a:t>bystanderism</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1506" name="Content Placeholder 2"/>
          <p:cNvSpPr>
            <a:spLocks noGrp="1"/>
          </p:cNvSpPr>
          <p:nvPr>
            <p:ph idx="1"/>
          </p:nvPr>
        </p:nvSpPr>
        <p:spPr/>
        <p:txBody>
          <a:bodyPr/>
          <a:lstStyle/>
          <a:p>
            <a:pPr eaLnBrk="1" hangingPunct="1">
              <a:buFont typeface="Wingdings" pitchFamily="2" charset="2"/>
              <a:buChar char="v"/>
            </a:pPr>
            <a:r>
              <a:rPr lang="en-US" altLang="en-US" b="1" smtClean="0">
                <a:solidFill>
                  <a:srgbClr val="0A3363"/>
                </a:solidFill>
              </a:rPr>
              <a:t>Bystanderism</a:t>
            </a:r>
            <a:r>
              <a:rPr lang="en-US" altLang="en-US" smtClean="0">
                <a:solidFill>
                  <a:srgbClr val="0A3363"/>
                </a:solidFill>
              </a:rPr>
              <a:t> has consistently been defined as </a:t>
            </a:r>
            <a:r>
              <a:rPr lang="en-US" altLang="en-US" i="1" smtClean="0">
                <a:solidFill>
                  <a:srgbClr val="0A3363"/>
                </a:solidFill>
              </a:rPr>
              <a:t>not helping </a:t>
            </a:r>
            <a:r>
              <a:rPr lang="en-US" altLang="en-US" smtClean="0">
                <a:solidFill>
                  <a:srgbClr val="0A3363"/>
                </a:solidFill>
              </a:rPr>
              <a:t>someone who is in need of help even though </a:t>
            </a:r>
            <a:r>
              <a:rPr lang="en-US" altLang="en-US" i="1" smtClean="0">
                <a:solidFill>
                  <a:srgbClr val="0A3363"/>
                </a:solidFill>
              </a:rPr>
              <a:t>one is able to</a:t>
            </a:r>
            <a:r>
              <a:rPr lang="en-US" altLang="en-US" smtClean="0">
                <a:solidFill>
                  <a:srgbClr val="0A3363"/>
                </a:solidFill>
              </a:rPr>
              <a:t>. (Soo Hoo, 2004) </a:t>
            </a:r>
          </a:p>
          <a:p>
            <a:pPr eaLnBrk="1" hangingPunct="1">
              <a:buFont typeface="Wingdings" pitchFamily="2" charset="2"/>
              <a:buChar char="v"/>
            </a:pPr>
            <a:r>
              <a:rPr lang="en-US" altLang="en-US" smtClean="0">
                <a:solidFill>
                  <a:srgbClr val="0A3363"/>
                </a:solidFill>
              </a:rPr>
              <a:t>Bystanderism can be considered to be </a:t>
            </a:r>
            <a:r>
              <a:rPr lang="en-US" altLang="en-US" i="1" smtClean="0">
                <a:solidFill>
                  <a:srgbClr val="0A3363"/>
                </a:solidFill>
              </a:rPr>
              <a:t>an anti-social behavior,</a:t>
            </a:r>
            <a:r>
              <a:rPr lang="en-US" altLang="en-US" smtClean="0">
                <a:solidFill>
                  <a:srgbClr val="0A3363"/>
                </a:solidFill>
              </a:rPr>
              <a:t> in contrast to helping behavior, which is </a:t>
            </a:r>
            <a:r>
              <a:rPr lang="en-US" altLang="en-US" i="1" smtClean="0">
                <a:solidFill>
                  <a:srgbClr val="0A3363"/>
                </a:solidFill>
              </a:rPr>
              <a:t>prosocial</a:t>
            </a:r>
            <a:r>
              <a:rPr lang="en-US" altLang="en-US" smtClean="0">
                <a:solidFill>
                  <a:srgbClr val="0A3363"/>
                </a:solidFill>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Other factors that can lead to </a:t>
            </a:r>
            <a:r>
              <a:rPr lang="en-US" dirty="0" err="1" smtClean="0">
                <a:ea typeface="ＭＳ Ｐゴシック" charset="0"/>
              </a:rPr>
              <a:t>bystanderism</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1506" name="Content Placeholder 2"/>
          <p:cNvSpPr>
            <a:spLocks noGrp="1"/>
          </p:cNvSpPr>
          <p:nvPr>
            <p:ph idx="1"/>
          </p:nvPr>
        </p:nvSpPr>
        <p:spPr>
          <a:xfrm>
            <a:off x="220663" y="2443163"/>
            <a:ext cx="8923337" cy="3711575"/>
          </a:xfrm>
        </p:spPr>
        <p:txBody>
          <a:bodyPr/>
          <a:lstStyle/>
          <a:p>
            <a:pPr marL="0" indent="0" eaLnBrk="1" hangingPunct="1">
              <a:buFont typeface="Wingdings" charset="0"/>
              <a:buNone/>
              <a:defRPr/>
            </a:pPr>
            <a:r>
              <a:rPr lang="en-US" sz="2400" b="1" dirty="0" smtClean="0">
                <a:solidFill>
                  <a:srgbClr val="0A3363"/>
                </a:solidFill>
                <a:ea typeface="ＭＳ Ｐゴシック" charset="0"/>
              </a:rPr>
              <a:t>Culture and </a:t>
            </a:r>
            <a:r>
              <a:rPr lang="en-US" sz="2400" b="1" dirty="0" err="1" smtClean="0">
                <a:solidFill>
                  <a:srgbClr val="0A3363"/>
                </a:solidFill>
                <a:ea typeface="ＭＳ Ｐゴシック" charset="0"/>
              </a:rPr>
              <a:t>bystanderism</a:t>
            </a:r>
            <a:r>
              <a:rPr lang="en-US" sz="2400" b="1" dirty="0" smtClean="0">
                <a:solidFill>
                  <a:srgbClr val="0A3363"/>
                </a:solidFill>
                <a:ea typeface="ＭＳ Ｐゴシック" charset="0"/>
              </a:rPr>
              <a:t>:</a:t>
            </a:r>
          </a:p>
          <a:p>
            <a:pPr eaLnBrk="1" hangingPunct="1">
              <a:buFont typeface="Wingdings" charset="2"/>
              <a:buChar char="v"/>
              <a:defRPr/>
            </a:pPr>
            <a:r>
              <a:rPr lang="en-US" sz="2400" b="1" dirty="0" smtClean="0">
                <a:solidFill>
                  <a:srgbClr val="0A3363"/>
                </a:solidFill>
                <a:ea typeface="ＭＳ Ｐゴシック" charset="0"/>
              </a:rPr>
              <a:t>Individualism and Collectivism:</a:t>
            </a:r>
            <a:r>
              <a:rPr lang="en-US" sz="2400" dirty="0" smtClean="0">
                <a:solidFill>
                  <a:srgbClr val="0A3363"/>
                </a:solidFill>
                <a:ea typeface="ＭＳ Ｐゴシック" charset="0"/>
              </a:rPr>
              <a:t> In relation to individualistic and collectivistic cultures, </a:t>
            </a:r>
            <a:r>
              <a:rPr lang="en-US" sz="2400" b="1" dirty="0" err="1" smtClean="0">
                <a:solidFill>
                  <a:srgbClr val="0A3363"/>
                </a:solidFill>
                <a:ea typeface="ＭＳ Ｐゴシック" charset="0"/>
              </a:rPr>
              <a:t>bystanderism</a:t>
            </a:r>
            <a:r>
              <a:rPr lang="en-US" sz="2400" b="1" dirty="0" smtClean="0">
                <a:solidFill>
                  <a:srgbClr val="0A3363"/>
                </a:solidFill>
                <a:ea typeface="ＭＳ Ｐゴシック" charset="0"/>
              </a:rPr>
              <a:t> is presented more frequent in an individualistic setting</a:t>
            </a:r>
            <a:r>
              <a:rPr lang="en-US" sz="2400" dirty="0" smtClean="0">
                <a:solidFill>
                  <a:srgbClr val="0A3363"/>
                </a:solidFill>
                <a:ea typeface="ＭＳ Ｐゴシック" charset="0"/>
              </a:rPr>
              <a:t>, because people are more </a:t>
            </a:r>
            <a:r>
              <a:rPr lang="en-US" sz="2400" dirty="0" smtClean="0">
                <a:solidFill>
                  <a:srgbClr val="0A3363"/>
                </a:solidFill>
                <a:ea typeface="ＭＳ Ｐゴシック" charset="0"/>
              </a:rPr>
              <a:t>concerned for </a:t>
            </a:r>
            <a:r>
              <a:rPr lang="en-US" sz="2400" dirty="0" smtClean="0">
                <a:solidFill>
                  <a:srgbClr val="0A3363"/>
                </a:solidFill>
                <a:ea typeface="ＭＳ Ｐゴシック" charset="0"/>
              </a:rPr>
              <a:t>their personal well </a:t>
            </a:r>
            <a:r>
              <a:rPr lang="en-US" sz="2400" dirty="0" smtClean="0">
                <a:solidFill>
                  <a:srgbClr val="0A3363"/>
                </a:solidFill>
                <a:ea typeface="ＭＳ Ｐゴシック" charset="0"/>
              </a:rPr>
              <a:t>being.  </a:t>
            </a:r>
          </a:p>
          <a:p>
            <a:pPr eaLnBrk="1" hangingPunct="1">
              <a:buFont typeface="Wingdings" charset="2"/>
              <a:buChar char="v"/>
              <a:defRPr/>
            </a:pPr>
            <a:r>
              <a:rPr lang="en-US" sz="2400" dirty="0" smtClean="0">
                <a:solidFill>
                  <a:srgbClr val="0A3363"/>
                </a:solidFill>
                <a:ea typeface="ＭＳ Ｐゴシック" charset="0"/>
              </a:rPr>
              <a:t>In a </a:t>
            </a:r>
            <a:r>
              <a:rPr lang="en-US" sz="2400" b="1" dirty="0" smtClean="0">
                <a:solidFill>
                  <a:srgbClr val="0A3363"/>
                </a:solidFill>
                <a:ea typeface="ＭＳ Ｐゴシック" charset="0"/>
              </a:rPr>
              <a:t>collectivistic </a:t>
            </a:r>
            <a:r>
              <a:rPr lang="en-US" sz="2400" b="1" dirty="0" smtClean="0">
                <a:solidFill>
                  <a:srgbClr val="0A3363"/>
                </a:solidFill>
                <a:ea typeface="ＭＳ Ｐゴシック" charset="0"/>
              </a:rPr>
              <a:t>setting, </a:t>
            </a:r>
            <a:r>
              <a:rPr lang="en-US" sz="2400" b="1" dirty="0" err="1" smtClean="0">
                <a:solidFill>
                  <a:srgbClr val="0A3363"/>
                </a:solidFill>
                <a:ea typeface="ＭＳ Ｐゴシック" charset="0"/>
              </a:rPr>
              <a:t>bystanderism</a:t>
            </a:r>
            <a:r>
              <a:rPr lang="en-US" sz="2400" b="1" dirty="0" smtClean="0">
                <a:solidFill>
                  <a:srgbClr val="0A3363"/>
                </a:solidFill>
                <a:ea typeface="ＭＳ Ｐゴシック" charset="0"/>
              </a:rPr>
              <a:t> is limited as people </a:t>
            </a:r>
            <a:r>
              <a:rPr lang="en-US" sz="2400" b="1" dirty="0" smtClean="0">
                <a:solidFill>
                  <a:srgbClr val="0A3363"/>
                </a:solidFill>
                <a:ea typeface="ＭＳ Ｐゴシック" charset="0"/>
              </a:rPr>
              <a:t>have greater cultural norms for helping.</a:t>
            </a:r>
            <a:endParaRPr lang="en-US" sz="2400" b="1" dirty="0" smtClean="0">
              <a:solidFill>
                <a:srgbClr val="0A3363"/>
              </a:solidFill>
              <a:ea typeface="ＭＳ Ｐゴシック" charset="0"/>
            </a:endParaRPr>
          </a:p>
          <a:p>
            <a:pPr eaLnBrk="1" hangingPunct="1">
              <a:buFont typeface="Wingdings" charset="2"/>
              <a:buChar char="v"/>
              <a:defRPr/>
            </a:pPr>
            <a:r>
              <a:rPr lang="en-US" sz="2400" b="1" i="1" dirty="0" smtClean="0">
                <a:solidFill>
                  <a:srgbClr val="0A3363"/>
                </a:solidFill>
                <a:ea typeface="ＭＳ Ｐゴシック" charset="0"/>
              </a:rPr>
              <a:t>Read more:</a:t>
            </a:r>
            <a:r>
              <a:rPr lang="pl-PL" sz="2400" b="1" i="1" dirty="0" smtClean="0">
                <a:solidFill>
                  <a:srgbClr val="0A3363"/>
                </a:solidFill>
                <a:ea typeface="ＭＳ Ｐゴシック" charset="0"/>
              </a:rPr>
              <a:t> </a:t>
            </a:r>
            <a:r>
              <a:rPr lang="pl-PL" sz="2400" b="1" i="1" dirty="0" smtClean="0">
                <a:solidFill>
                  <a:srgbClr val="0A3363"/>
                </a:solidFill>
                <a:ea typeface="ＭＳ Ｐゴシック" charset="0"/>
                <a:hlinkClick r:id="rId2"/>
              </a:rPr>
              <a:t>http://www2.psych.ubc.ca/~ara/Manuscripts/Levine%20et%20al%20helping.pdf</a:t>
            </a:r>
            <a:endParaRPr lang="pl-PL" sz="2400" b="1" i="1" dirty="0" smtClean="0">
              <a:solidFill>
                <a:srgbClr val="0A3363"/>
              </a:solidFill>
              <a:ea typeface="ＭＳ Ｐゴシック" charset="0"/>
            </a:endParaRPr>
          </a:p>
          <a:p>
            <a:pPr eaLnBrk="1" hangingPunct="1">
              <a:buFont typeface="Wingdings" charset="2"/>
              <a:buChar char="v"/>
              <a:defRPr/>
            </a:pPr>
            <a:r>
              <a:rPr lang="en-US" sz="2400" b="1" i="1" dirty="0" smtClean="0">
                <a:solidFill>
                  <a:srgbClr val="0A3363"/>
                </a:solidFill>
                <a:ea typeface="ＭＳ Ｐゴシック" charset="0"/>
              </a:rPr>
              <a:t> </a:t>
            </a:r>
            <a:endParaRPr lang="en-US" sz="2400" b="1" i="1" dirty="0">
              <a:solidFill>
                <a:srgbClr val="0A3363"/>
              </a:solidFill>
              <a:ea typeface="ＭＳ Ｐゴシック"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Understanding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rPr>
              <a:t>bystanderism</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2530" name="Content Placeholder 2"/>
          <p:cNvSpPr>
            <a:spLocks noGrp="1"/>
          </p:cNvSpPr>
          <p:nvPr>
            <p:ph idx="1"/>
          </p:nvPr>
        </p:nvSpPr>
        <p:spPr>
          <a:xfrm>
            <a:off x="200129" y="2812166"/>
            <a:ext cx="6470494" cy="3643312"/>
          </a:xfrm>
        </p:spPr>
        <p:txBody>
          <a:bodyPr/>
          <a:lstStyle/>
          <a:p>
            <a:pPr eaLnBrk="1" hangingPunct="1">
              <a:buFont typeface="Wingdings" pitchFamily="2" charset="2"/>
              <a:buChar char="v"/>
            </a:pPr>
            <a:r>
              <a:rPr lang="en-US" altLang="en-US" sz="2400" dirty="0">
                <a:solidFill>
                  <a:srgbClr val="0A3363"/>
                </a:solidFill>
              </a:rPr>
              <a:t>T</a:t>
            </a:r>
            <a:r>
              <a:rPr lang="en-US" altLang="en-US" sz="2400" dirty="0" smtClean="0">
                <a:solidFill>
                  <a:srgbClr val="0A3363"/>
                </a:solidFill>
              </a:rPr>
              <a:t>he </a:t>
            </a:r>
            <a:r>
              <a:rPr lang="en-US" altLang="en-US" sz="2400" b="1" dirty="0" smtClean="0">
                <a:solidFill>
                  <a:srgbClr val="0A3363"/>
                </a:solidFill>
              </a:rPr>
              <a:t>bystander effect </a:t>
            </a:r>
            <a:r>
              <a:rPr lang="en-US" altLang="en-US" sz="2400" dirty="0" smtClean="0">
                <a:solidFill>
                  <a:srgbClr val="0A3363"/>
                </a:solidFill>
              </a:rPr>
              <a:t>is </a:t>
            </a:r>
            <a:r>
              <a:rPr lang="en-US" altLang="en-US" sz="2400" i="1" dirty="0" smtClean="0">
                <a:solidFill>
                  <a:srgbClr val="0A3363"/>
                </a:solidFill>
              </a:rPr>
              <a:t>when people do not offer help in emergency situations while other people are present. </a:t>
            </a:r>
          </a:p>
          <a:p>
            <a:pPr eaLnBrk="1" hangingPunct="1">
              <a:buFont typeface="Wingdings" pitchFamily="2" charset="2"/>
              <a:buChar char="v"/>
            </a:pPr>
            <a:r>
              <a:rPr lang="en-US" altLang="en-US" sz="2400" dirty="0" smtClean="0">
                <a:solidFill>
                  <a:srgbClr val="0A3363"/>
                </a:solidFill>
              </a:rPr>
              <a:t>The effect of social influence on </a:t>
            </a:r>
            <a:r>
              <a:rPr lang="en-US" altLang="en-US" sz="2400" dirty="0" err="1" smtClean="0">
                <a:solidFill>
                  <a:srgbClr val="0A3363"/>
                </a:solidFill>
              </a:rPr>
              <a:t>bystanderism</a:t>
            </a:r>
            <a:r>
              <a:rPr lang="en-US" altLang="en-US" sz="2400" dirty="0" smtClean="0">
                <a:solidFill>
                  <a:srgbClr val="0A3363"/>
                </a:solidFill>
              </a:rPr>
              <a:t> was first hypothesized in 1964 after the famous case of </a:t>
            </a:r>
            <a:r>
              <a:rPr lang="en-US" altLang="en-US" sz="2400" b="1" dirty="0" smtClean="0">
                <a:solidFill>
                  <a:srgbClr val="0A3363"/>
                </a:solidFill>
              </a:rPr>
              <a:t>Kitty Genovese</a:t>
            </a:r>
            <a:r>
              <a:rPr lang="en-US" altLang="en-US" sz="2400" b="1" i="1" dirty="0" smtClean="0">
                <a:solidFill>
                  <a:srgbClr val="0A3363"/>
                </a:solidFill>
              </a:rPr>
              <a:t>. </a:t>
            </a:r>
          </a:p>
          <a:p>
            <a:pPr eaLnBrk="1" hangingPunct="1">
              <a:buFont typeface="Wingdings" pitchFamily="2" charset="2"/>
              <a:buChar char="v"/>
            </a:pPr>
            <a:r>
              <a:rPr lang="pt-BR" altLang="en-US" sz="2400" b="1" dirty="0">
                <a:solidFill>
                  <a:srgbClr val="0A3363"/>
                </a:solidFill>
                <a:hlinkClick r:id="rId2"/>
              </a:rPr>
              <a:t>http://</a:t>
            </a:r>
            <a:r>
              <a:rPr lang="pt-BR" altLang="en-US" sz="2400" b="1" dirty="0" smtClean="0">
                <a:solidFill>
                  <a:srgbClr val="0A3363"/>
                </a:solidFill>
                <a:hlinkClick r:id="rId2"/>
              </a:rPr>
              <a:t>www.cleanvideosearch.com/media/action/yt/watch?v=BdpdUbW8vbw#t=21</a:t>
            </a:r>
            <a:r>
              <a:rPr lang="pt-BR" altLang="en-US" sz="2400" b="1" dirty="0" smtClean="0">
                <a:solidFill>
                  <a:srgbClr val="0A3363"/>
                </a:solidFill>
              </a:rPr>
              <a:t/>
            </a:r>
            <a:br>
              <a:rPr lang="pt-BR" altLang="en-US" sz="2400" b="1" dirty="0" smtClean="0">
                <a:solidFill>
                  <a:srgbClr val="0A3363"/>
                </a:solidFill>
              </a:rPr>
            </a:br>
            <a:endParaRPr lang="en-US" altLang="en-US" sz="2400" b="1" i="1" dirty="0" smtClean="0">
              <a:solidFill>
                <a:srgbClr val="0A3363"/>
              </a:solidFill>
            </a:endParaRPr>
          </a:p>
          <a:p>
            <a:pPr eaLnBrk="1" hangingPunct="1">
              <a:buFont typeface="Wingdings" pitchFamily="2" charset="2"/>
              <a:buChar char="v"/>
            </a:pPr>
            <a:endParaRPr lang="en-US" altLang="en-US" sz="2400" b="1" i="1" dirty="0" smtClean="0">
              <a:solidFill>
                <a:srgbClr val="0A3363"/>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80485" y="1962984"/>
            <a:ext cx="2085219" cy="2471595"/>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Understanding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rPr>
              <a:t>bystanderism</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3554" name="Content Placeholder 2"/>
          <p:cNvSpPr>
            <a:spLocks noGrp="1"/>
          </p:cNvSpPr>
          <p:nvPr>
            <p:ph idx="1"/>
          </p:nvPr>
        </p:nvSpPr>
        <p:spPr>
          <a:xfrm>
            <a:off x="739775" y="2770188"/>
            <a:ext cx="8072438" cy="3643312"/>
          </a:xfrm>
        </p:spPr>
        <p:txBody>
          <a:bodyPr/>
          <a:lstStyle/>
          <a:p>
            <a:pPr eaLnBrk="1" hangingPunct="1">
              <a:buFont typeface="Wingdings" pitchFamily="2" charset="2"/>
              <a:buChar char="v"/>
            </a:pPr>
            <a:r>
              <a:rPr lang="en-US" altLang="en-US" sz="2400" smtClean="0">
                <a:solidFill>
                  <a:srgbClr val="0A3363"/>
                </a:solidFill>
              </a:rPr>
              <a:t>This case study lead to many empirical theories associated with this perceived bystanderism.</a:t>
            </a:r>
          </a:p>
          <a:p>
            <a:pPr eaLnBrk="1" hangingPunct="1">
              <a:buFont typeface="Wingdings" pitchFamily="2" charset="2"/>
              <a:buChar char="v"/>
            </a:pPr>
            <a:r>
              <a:rPr lang="en-US" altLang="en-US" sz="2400" smtClean="0">
                <a:solidFill>
                  <a:srgbClr val="0A3363"/>
                </a:solidFill>
              </a:rPr>
              <a:t>The bystander effect was first demonstrated in the laboratory </a:t>
            </a:r>
            <a:r>
              <a:rPr lang="en-US" altLang="en-US" sz="2400" b="1" smtClean="0">
                <a:solidFill>
                  <a:srgbClr val="0A3363"/>
                </a:solidFill>
              </a:rPr>
              <a:t>by John Darley and Bibb Latané </a:t>
            </a:r>
            <a:r>
              <a:rPr lang="en-US" altLang="en-US" sz="2400" smtClean="0">
                <a:solidFill>
                  <a:srgbClr val="0A3363"/>
                </a:solidFill>
              </a:rPr>
              <a:t>in 1968 after they became interested in the topic following the murder of Kitty Genovese</a:t>
            </a:r>
            <a:r>
              <a:rPr lang="pt-BR" altLang="en-US" sz="2400" b="1" smtClean="0">
                <a:solidFill>
                  <a:srgbClr val="0A3363"/>
                </a:solidFill>
              </a:rPr>
              <a:t>.</a:t>
            </a:r>
          </a:p>
          <a:p>
            <a:pPr eaLnBrk="1" hangingPunct="1">
              <a:buFont typeface="Wingdings" pitchFamily="2" charset="2"/>
              <a:buChar char="v"/>
            </a:pPr>
            <a:endParaRPr lang="en-US" altLang="en-US" sz="2400" b="1" i="1" smtClean="0">
              <a:solidFill>
                <a:srgbClr val="0A3363"/>
              </a:solidFill>
            </a:endParaRPr>
          </a:p>
          <a:p>
            <a:pPr eaLnBrk="1" hangingPunct="1">
              <a:buFont typeface="Wingdings" pitchFamily="2" charset="2"/>
              <a:buChar char="v"/>
            </a:pPr>
            <a:endParaRPr lang="en-US" altLang="en-US" sz="2400" b="1" i="1" smtClean="0">
              <a:solidFill>
                <a:srgbClr val="0A3363"/>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Two explanations of </a:t>
            </a:r>
            <a:r>
              <a:rPr lang="en-US" dirty="0" err="1" smtClean="0">
                <a:ea typeface="ＭＳ Ｐゴシック" charset="0"/>
              </a:rPr>
              <a:t>bystanderism</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4578" name="Content Placeholder 2"/>
          <p:cNvSpPr>
            <a:spLocks noGrp="1"/>
          </p:cNvSpPr>
          <p:nvPr>
            <p:ph idx="1"/>
          </p:nvPr>
        </p:nvSpPr>
        <p:spPr>
          <a:xfrm>
            <a:off x="535781" y="2455394"/>
            <a:ext cx="8072438" cy="3643312"/>
          </a:xfrm>
        </p:spPr>
        <p:txBody>
          <a:bodyPr/>
          <a:lstStyle/>
          <a:p>
            <a:pPr eaLnBrk="1" hangingPunct="1">
              <a:buFont typeface="Wingdings" pitchFamily="2" charset="2"/>
              <a:buChar char="v"/>
            </a:pPr>
            <a:r>
              <a:rPr lang="en-US" altLang="en-US" sz="2800" b="1" dirty="0" smtClean="0">
                <a:solidFill>
                  <a:srgbClr val="0A3363"/>
                </a:solidFill>
              </a:rPr>
              <a:t>Researchers such as Darley and </a:t>
            </a:r>
            <a:r>
              <a:rPr lang="en-US" altLang="en-US" sz="2800" b="1" dirty="0" err="1" smtClean="0">
                <a:solidFill>
                  <a:srgbClr val="0A3363"/>
                </a:solidFill>
              </a:rPr>
              <a:t>Latané</a:t>
            </a:r>
            <a:r>
              <a:rPr lang="en-US" altLang="en-US" sz="2800" b="1" dirty="0" smtClean="0">
                <a:solidFill>
                  <a:srgbClr val="0A3363"/>
                </a:solidFill>
              </a:rPr>
              <a:t> </a:t>
            </a:r>
            <a:r>
              <a:rPr lang="en-US" altLang="en-US" sz="2800" dirty="0" smtClean="0">
                <a:solidFill>
                  <a:srgbClr val="0A3363"/>
                </a:solidFill>
              </a:rPr>
              <a:t>proposed two leading factors in </a:t>
            </a:r>
            <a:r>
              <a:rPr lang="en-US" altLang="en-US" sz="2800" dirty="0" err="1" smtClean="0">
                <a:solidFill>
                  <a:srgbClr val="0A3363"/>
                </a:solidFill>
              </a:rPr>
              <a:t>bystanderism</a:t>
            </a:r>
            <a:r>
              <a:rPr lang="en-US" altLang="en-US" sz="2800" dirty="0" smtClean="0">
                <a:solidFill>
                  <a:srgbClr val="0A3363"/>
                </a:solidFill>
              </a:rPr>
              <a:t>:</a:t>
            </a:r>
          </a:p>
          <a:p>
            <a:r>
              <a:rPr lang="en-US" i="1" dirty="0"/>
              <a:t>Diffusion of responsibility</a:t>
            </a:r>
            <a:r>
              <a:rPr lang="en-US" dirty="0"/>
              <a:t> - everyone hopes that someone else will be first to step up and incur any costs of acting.  When no one does act, being part of a crowd provides an excuse and reduces the chance of being held personally responsible for the results.</a:t>
            </a:r>
          </a:p>
          <a:p>
            <a:r>
              <a:rPr lang="en-US" i="1" dirty="0"/>
              <a:t>Pluralistic ignorance</a:t>
            </a:r>
            <a:r>
              <a:rPr lang="en-US" dirty="0"/>
              <a:t> - </a:t>
            </a:r>
            <a:r>
              <a:rPr lang="en-US" dirty="0"/>
              <a:t>Pluralistic ignorance posits that in certain circumstances most people will falsely believe that others conform to certain ideas or standards, and will uphold them, too, while privately disagreeing with them.</a:t>
            </a:r>
            <a:endParaRPr lang="en-US" dirty="0"/>
          </a:p>
          <a:p>
            <a:pPr eaLnBrk="1" hangingPunct="1">
              <a:buFont typeface="Wingdings" pitchFamily="2" charset="2"/>
              <a:buChar char="v"/>
            </a:pPr>
            <a:endParaRPr lang="en-US" altLang="en-US" sz="2400" b="1" i="1" dirty="0" smtClean="0">
              <a:solidFill>
                <a:srgbClr val="0A3363"/>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Two explanations of </a:t>
            </a:r>
            <a:r>
              <a:rPr lang="en-US" dirty="0" err="1" smtClean="0">
                <a:ea typeface="ＭＳ Ｐゴシック" charset="0"/>
              </a:rPr>
              <a:t>bystanderism</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5602" name="Content Placeholder 2"/>
          <p:cNvSpPr>
            <a:spLocks noGrp="1"/>
          </p:cNvSpPr>
          <p:nvPr>
            <p:ph idx="1"/>
          </p:nvPr>
        </p:nvSpPr>
        <p:spPr>
          <a:xfrm>
            <a:off x="739775" y="2770188"/>
            <a:ext cx="8072438" cy="3643312"/>
          </a:xfrm>
        </p:spPr>
        <p:txBody>
          <a:bodyPr/>
          <a:lstStyle/>
          <a:p>
            <a:pPr eaLnBrk="1" hangingPunct="1">
              <a:buFont typeface="Wingdings" pitchFamily="2" charset="2"/>
              <a:buChar char="v"/>
            </a:pPr>
            <a:r>
              <a:rPr lang="en-US" altLang="en-US" sz="2400" smtClean="0">
                <a:solidFill>
                  <a:srgbClr val="0A3363"/>
                </a:solidFill>
              </a:rPr>
              <a:t>First, the </a:t>
            </a:r>
            <a:r>
              <a:rPr lang="en-US" altLang="en-US" sz="2400" i="1" smtClean="0">
                <a:solidFill>
                  <a:srgbClr val="0A3363"/>
                </a:solidFill>
              </a:rPr>
              <a:t>presence of other people </a:t>
            </a:r>
            <a:r>
              <a:rPr lang="en-US" altLang="en-US" sz="2400" smtClean="0">
                <a:solidFill>
                  <a:srgbClr val="0A3363"/>
                </a:solidFill>
              </a:rPr>
              <a:t>creates a </a:t>
            </a:r>
            <a:r>
              <a:rPr lang="en-US" altLang="en-US" sz="2400" b="1" smtClean="0">
                <a:solidFill>
                  <a:srgbClr val="0A3363"/>
                </a:solidFill>
              </a:rPr>
              <a:t>diffusion of responsibility</a:t>
            </a:r>
            <a:r>
              <a:rPr lang="en-US" altLang="en-US" sz="2400" smtClean="0">
                <a:solidFill>
                  <a:srgbClr val="0A3363"/>
                </a:solidFill>
              </a:rPr>
              <a:t>. Because there are other observers, individuals do not feel as much pressure to take action, since the responsibility to take action is thought to be shared among all of those present. </a:t>
            </a:r>
            <a:endParaRPr lang="en-US" altLang="en-US" sz="2400" i="1" smtClean="0">
              <a:solidFill>
                <a:srgbClr val="0A3363"/>
              </a:solidFill>
            </a:endParaRPr>
          </a:p>
          <a:p>
            <a:pPr eaLnBrk="1" hangingPunct="1">
              <a:buFont typeface="Wingdings" pitchFamily="2" charset="2"/>
              <a:buChar char="v"/>
            </a:pPr>
            <a:endParaRPr lang="en-US" altLang="en-US" sz="2400" b="1" i="1" smtClean="0">
              <a:solidFill>
                <a:srgbClr val="0A3363"/>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smtClean="0">
                <a:ea typeface="ＭＳ Ｐゴシック" charset="0"/>
              </a:rPr>
              <a:t>Diffusion of Responsibility</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5602" name="Content Placeholder 2"/>
          <p:cNvSpPr>
            <a:spLocks noGrp="1"/>
          </p:cNvSpPr>
          <p:nvPr>
            <p:ph idx="1"/>
          </p:nvPr>
        </p:nvSpPr>
        <p:spPr>
          <a:xfrm>
            <a:off x="739775" y="2770188"/>
            <a:ext cx="8072438" cy="3643312"/>
          </a:xfrm>
        </p:spPr>
        <p:txBody>
          <a:bodyPr/>
          <a:lstStyle/>
          <a:p>
            <a:pPr eaLnBrk="1" hangingPunct="1">
              <a:buFont typeface="Wingdings" pitchFamily="2" charset="2"/>
              <a:buChar char="v"/>
            </a:pPr>
            <a:r>
              <a:rPr lang="en-US" altLang="en-US" sz="2400" smtClean="0">
                <a:solidFill>
                  <a:srgbClr val="0A3363"/>
                </a:solidFill>
              </a:rPr>
              <a:t>First, the </a:t>
            </a:r>
            <a:r>
              <a:rPr lang="en-US" altLang="en-US" sz="2400" i="1" smtClean="0">
                <a:solidFill>
                  <a:srgbClr val="0A3363"/>
                </a:solidFill>
              </a:rPr>
              <a:t>presence of other people </a:t>
            </a:r>
            <a:r>
              <a:rPr lang="en-US" altLang="en-US" sz="2400" smtClean="0">
                <a:solidFill>
                  <a:srgbClr val="0A3363"/>
                </a:solidFill>
              </a:rPr>
              <a:t>creates a </a:t>
            </a:r>
            <a:r>
              <a:rPr lang="en-US" altLang="en-US" sz="2400" b="1" smtClean="0">
                <a:solidFill>
                  <a:srgbClr val="0A3363"/>
                </a:solidFill>
              </a:rPr>
              <a:t>diffusion of responsibility</a:t>
            </a:r>
            <a:r>
              <a:rPr lang="en-US" altLang="en-US" sz="2400" smtClean="0">
                <a:solidFill>
                  <a:srgbClr val="0A3363"/>
                </a:solidFill>
              </a:rPr>
              <a:t>. Because there are other observers, individuals do not feel as much pressure to take action, since the responsibility to take action is thought to be shared among all of those present. </a:t>
            </a:r>
            <a:endParaRPr lang="en-US" altLang="en-US" sz="2400" i="1" smtClean="0">
              <a:solidFill>
                <a:srgbClr val="0A3363"/>
              </a:solidFill>
            </a:endParaRPr>
          </a:p>
          <a:p>
            <a:pPr eaLnBrk="1" hangingPunct="1">
              <a:buFont typeface="Wingdings" pitchFamily="2" charset="2"/>
              <a:buChar char="v"/>
            </a:pPr>
            <a:endParaRPr lang="en-US" altLang="en-US" sz="2400" b="1" i="1" smtClean="0">
              <a:solidFill>
                <a:srgbClr val="0A3363"/>
              </a:solidFill>
            </a:endParaRPr>
          </a:p>
        </p:txBody>
      </p:sp>
    </p:spTree>
    <p:extLst>
      <p:ext uri="{BB962C8B-B14F-4D97-AF65-F5344CB8AC3E}">
        <p14:creationId xmlns:p14="http://schemas.microsoft.com/office/powerpoint/2010/main" val="1093764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ea typeface="ＭＳ Ｐゴシック" charset="0"/>
              </a:rPr>
              <a:t>Diffusion of Responsibility</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a typeface="ＭＳ Ｐゴシック" charset="0"/>
            </a:endParaRPr>
          </a:p>
        </p:txBody>
      </p:sp>
      <p:sp>
        <p:nvSpPr>
          <p:cNvPr id="25602" name="Content Placeholder 2"/>
          <p:cNvSpPr>
            <a:spLocks noGrp="1"/>
          </p:cNvSpPr>
          <p:nvPr>
            <p:ph idx="1"/>
          </p:nvPr>
        </p:nvSpPr>
        <p:spPr>
          <a:xfrm>
            <a:off x="739775" y="2770188"/>
            <a:ext cx="8072438" cy="3643312"/>
          </a:xfrm>
        </p:spPr>
        <p:txBody>
          <a:bodyPr/>
          <a:lstStyle/>
          <a:p>
            <a:pPr eaLnBrk="1" hangingPunct="1">
              <a:buFont typeface="Wingdings" pitchFamily="2" charset="2"/>
              <a:buChar char="v"/>
            </a:pPr>
            <a:r>
              <a:rPr lang="en-US" altLang="en-US" sz="2400" dirty="0">
                <a:solidFill>
                  <a:srgbClr val="0A3363"/>
                </a:solidFill>
              </a:rPr>
              <a:t>Diffusion of responsibility is a psychological phenomenon in which people are less likely to take action or feel a sense of responsibility in the presence of a large group of people. </a:t>
            </a:r>
            <a:endParaRPr lang="en-US" altLang="en-US" sz="2400" dirty="0" smtClean="0">
              <a:solidFill>
                <a:srgbClr val="0A3363"/>
              </a:solidFill>
            </a:endParaRPr>
          </a:p>
          <a:p>
            <a:pPr eaLnBrk="1" hangingPunct="1">
              <a:buFont typeface="Wingdings" pitchFamily="2" charset="2"/>
              <a:buChar char="v"/>
            </a:pPr>
            <a:r>
              <a:rPr lang="en-US" altLang="en-US" sz="2400" dirty="0" smtClean="0">
                <a:solidFill>
                  <a:srgbClr val="0A3363"/>
                </a:solidFill>
              </a:rPr>
              <a:t>Essentially</a:t>
            </a:r>
            <a:r>
              <a:rPr lang="en-US" altLang="en-US" sz="2400" dirty="0">
                <a:solidFill>
                  <a:srgbClr val="0A3363"/>
                </a:solidFill>
              </a:rPr>
              <a:t>, in a large group of people, people may feel that individual responsibility to intervene is lessened because it is shared by all of the onlookers.</a:t>
            </a:r>
            <a:endParaRPr lang="en-US" altLang="en-US" sz="2400" b="1" i="1" dirty="0" smtClean="0">
              <a:solidFill>
                <a:srgbClr val="0A3363"/>
              </a:solidFill>
            </a:endParaRPr>
          </a:p>
        </p:txBody>
      </p:sp>
    </p:spTree>
    <p:extLst>
      <p:ext uri="{BB962C8B-B14F-4D97-AF65-F5344CB8AC3E}">
        <p14:creationId xmlns:p14="http://schemas.microsoft.com/office/powerpoint/2010/main" val="26287764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5427</TotalTime>
  <Words>1472</Words>
  <Application>Microsoft Office PowerPoint</Application>
  <PresentationFormat>On-screen Show (4:3)</PresentationFormat>
  <Paragraphs>93</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ＭＳ Ｐゴシック</vt:lpstr>
      <vt:lpstr>ＭＳ Ｐゴシック</vt:lpstr>
      <vt:lpstr>Calibri</vt:lpstr>
      <vt:lpstr>Calisto MT</vt:lpstr>
      <vt:lpstr>Wingdings</vt:lpstr>
      <vt:lpstr>Genesis</vt:lpstr>
      <vt:lpstr>Objective 1.4: Examine factors that influence bystanderism</vt:lpstr>
      <vt:lpstr>What is bystanderism?</vt:lpstr>
      <vt:lpstr>Understanding bystanderism</vt:lpstr>
      <vt:lpstr>Understanding bystanderism</vt:lpstr>
      <vt:lpstr>Understanding bystanderism</vt:lpstr>
      <vt:lpstr>Two explanations of bystanderism</vt:lpstr>
      <vt:lpstr>Two explanations of bystanderism</vt:lpstr>
      <vt:lpstr>Diffusion of Responsibility</vt:lpstr>
      <vt:lpstr>Diffusion of Responsibility</vt:lpstr>
      <vt:lpstr>Diffusion of Responsibility</vt:lpstr>
      <vt:lpstr>Does this happen in real life? What are examples?</vt:lpstr>
      <vt:lpstr>Two explanations of bystanderism</vt:lpstr>
      <vt:lpstr>Two explanations of bystanderism</vt:lpstr>
      <vt:lpstr>Consistent Research Findings</vt:lpstr>
      <vt:lpstr>Evaluation of D.o.R.</vt:lpstr>
      <vt:lpstr>Two explanations of bystanderism</vt:lpstr>
      <vt:lpstr>Application of D.o.R.</vt:lpstr>
      <vt:lpstr>D.o.R. in gangs, terrorist groups, etc. </vt:lpstr>
      <vt:lpstr>Pluralistic Ignorance</vt:lpstr>
      <vt:lpstr>Pluralistic Ignorance</vt:lpstr>
      <vt:lpstr>Distinguishing Pluralistic Ignorance from Diffusion of Responsibility</vt:lpstr>
      <vt:lpstr>Have you ever KNOWN you were right about something but decided not to speak up because “the group” had a different answer or consensus?</vt:lpstr>
      <vt:lpstr>The classic  “Smoke filled room” study</vt:lpstr>
      <vt:lpstr>Two explanations of bystanderism</vt:lpstr>
      <vt:lpstr>The classic  “Smoke filled room” study</vt:lpstr>
      <vt:lpstr>The classic  “Smoke filled room” study</vt:lpstr>
      <vt:lpstr>The classic  “Smoke filled room” study</vt:lpstr>
      <vt:lpstr>The classic  “Smoke filled room” study</vt:lpstr>
      <vt:lpstr>Other factors that can lead to bystanderism</vt:lpstr>
      <vt:lpstr>Other factors that can lead to bystanderism</vt:lpstr>
    </vt:vector>
  </TitlesOfParts>
  <Company>Freeworld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Psychology of  Human Relationships</dc:title>
  <dc:creator>Bryan Freeman</dc:creator>
  <cp:lastModifiedBy>Freeman, Bryan</cp:lastModifiedBy>
  <cp:revision>67</cp:revision>
  <dcterms:created xsi:type="dcterms:W3CDTF">2012-03-13T22:41:59Z</dcterms:created>
  <dcterms:modified xsi:type="dcterms:W3CDTF">2014-04-02T13:12:35Z</dcterms:modified>
</cp:coreProperties>
</file>