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257" r:id="rId2"/>
    <p:sldId id="258" r:id="rId3"/>
    <p:sldId id="259" r:id="rId4"/>
    <p:sldId id="260" r:id="rId5"/>
    <p:sldId id="261" r:id="rId6"/>
    <p:sldId id="262" r:id="rId7"/>
    <p:sldId id="264" r:id="rId8"/>
    <p:sldId id="316" r:id="rId9"/>
    <p:sldId id="265" r:id="rId10"/>
    <p:sldId id="266" r:id="rId11"/>
    <p:sldId id="319" r:id="rId12"/>
    <p:sldId id="267" r:id="rId13"/>
    <p:sldId id="318" r:id="rId14"/>
    <p:sldId id="268" r:id="rId15"/>
    <p:sldId id="269" r:id="rId16"/>
    <p:sldId id="320" r:id="rId17"/>
    <p:sldId id="270" r:id="rId18"/>
    <p:sldId id="324" r:id="rId19"/>
    <p:sldId id="322" r:id="rId20"/>
    <p:sldId id="326" r:id="rId21"/>
    <p:sldId id="272" r:id="rId22"/>
    <p:sldId id="273" r:id="rId23"/>
    <p:sldId id="274" r:id="rId24"/>
    <p:sldId id="275" r:id="rId25"/>
    <p:sldId id="276" r:id="rId26"/>
    <p:sldId id="277" r:id="rId27"/>
    <p:sldId id="352" r:id="rId28"/>
    <p:sldId id="353" r:id="rId29"/>
    <p:sldId id="354" r:id="rId30"/>
    <p:sldId id="355" r:id="rId31"/>
    <p:sldId id="356" r:id="rId32"/>
    <p:sldId id="283" r:id="rId33"/>
    <p:sldId id="332" r:id="rId34"/>
    <p:sldId id="333" r:id="rId35"/>
    <p:sldId id="334" r:id="rId36"/>
    <p:sldId id="335" r:id="rId37"/>
    <p:sldId id="330" r:id="rId38"/>
    <p:sldId id="278" r:id="rId39"/>
    <p:sldId id="336" r:id="rId40"/>
    <p:sldId id="337" r:id="rId41"/>
    <p:sldId id="338" r:id="rId42"/>
    <p:sldId id="339" r:id="rId43"/>
    <p:sldId id="340" r:id="rId44"/>
    <p:sldId id="286" r:id="rId45"/>
    <p:sldId id="287" r:id="rId46"/>
    <p:sldId id="288" r:id="rId47"/>
    <p:sldId id="290" r:id="rId48"/>
    <p:sldId id="341" r:id="rId49"/>
    <p:sldId id="289" r:id="rId50"/>
    <p:sldId id="296" r:id="rId51"/>
    <p:sldId id="297" r:id="rId52"/>
    <p:sldId id="298" r:id="rId53"/>
    <p:sldId id="342" r:id="rId54"/>
    <p:sldId id="358" r:id="rId55"/>
    <p:sldId id="357" r:id="rId56"/>
    <p:sldId id="343" r:id="rId57"/>
    <p:sldId id="344" r:id="rId58"/>
    <p:sldId id="345" r:id="rId59"/>
    <p:sldId id="349" r:id="rId60"/>
    <p:sldId id="350" r:id="rId61"/>
    <p:sldId id="291" r:id="rId62"/>
    <p:sldId id="292" r:id="rId63"/>
    <p:sldId id="293" r:id="rId64"/>
    <p:sldId id="294" r:id="rId65"/>
    <p:sldId id="295" r:id="rId66"/>
    <p:sldId id="359" r:id="rId67"/>
    <p:sldId id="299"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13" r:id="rId82"/>
    <p:sldId id="314" r:id="rId83"/>
    <p:sldId id="315"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 y="-24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6FAF5-C3D8-49EE-8265-65CC47476B93}" type="datetimeFigureOut">
              <a:rPr lang="en-US" smtClean="0"/>
              <a:pPr/>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E710F5-891B-4B28-862C-C477E398D7FE}" type="slidenum">
              <a:rPr lang="en-US" smtClean="0"/>
              <a:pPr/>
              <a:t>‹#›</a:t>
            </a:fld>
            <a:endParaRPr lang="en-US"/>
          </a:p>
        </p:txBody>
      </p:sp>
    </p:spTree>
    <p:extLst>
      <p:ext uri="{BB962C8B-B14F-4D97-AF65-F5344CB8AC3E}">
        <p14:creationId xmlns:p14="http://schemas.microsoft.com/office/powerpoint/2010/main" xmlns="" val="2180243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CA2138-7EBB-4107-B589-12C673228A17}" type="slidenum">
              <a:rPr lang="en-US" smtClean="0"/>
              <a:pPr/>
              <a:t>2</a:t>
            </a:fld>
            <a:endParaRPr lang="en-US"/>
          </a:p>
        </p:txBody>
      </p:sp>
    </p:spTree>
    <p:extLst>
      <p:ext uri="{BB962C8B-B14F-4D97-AF65-F5344CB8AC3E}">
        <p14:creationId xmlns:p14="http://schemas.microsoft.com/office/powerpoint/2010/main" xmlns="" val="25620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CA2138-7EBB-4107-B589-12C673228A17}" type="slidenum">
              <a:rPr lang="en-US" smtClean="0"/>
              <a:pPr/>
              <a:t>3</a:t>
            </a:fld>
            <a:endParaRPr lang="en-US"/>
          </a:p>
        </p:txBody>
      </p:sp>
    </p:spTree>
    <p:extLst>
      <p:ext uri="{BB962C8B-B14F-4D97-AF65-F5344CB8AC3E}">
        <p14:creationId xmlns:p14="http://schemas.microsoft.com/office/powerpoint/2010/main" xmlns="" val="256206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E0A1A6-25E3-47B9-B4EB-E3604E53D19D}" type="datetimeFigureOut">
              <a:rPr lang="en-US" smtClean="0"/>
              <a:pPr/>
              <a:t>11/14/2011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BF0AA0-FB02-44B0-8624-739D05D61E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BF0AA0-FB02-44B0-8624-739D05D61E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BF0AA0-FB02-44B0-8624-739D05D61E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BF0AA0-FB02-44B0-8624-739D05D61E3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BF0AA0-FB02-44B0-8624-739D05D61E3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BF0AA0-FB02-44B0-8624-739D05D61E3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BF0AA0-FB02-44B0-8624-739D05D61E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BF0AA0-FB02-44B0-8624-739D05D61E3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E0A1A6-25E3-47B9-B4EB-E3604E53D19D}" type="datetimeFigureOut">
              <a:rPr lang="en-US" smtClean="0"/>
              <a:pPr/>
              <a:t>11/14/2011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BF0AA0-FB02-44B0-8624-739D05D61E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1E0A1A6-25E3-47B9-B4EB-E3604E53D19D}" type="datetimeFigureOut">
              <a:rPr lang="en-US" smtClean="0"/>
              <a:pPr/>
              <a:t>11/14/2011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BF0AA0-FB02-44B0-8624-739D05D61E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E0A1A6-25E3-47B9-B4EB-E3604E53D19D}" type="datetimeFigureOut">
              <a:rPr lang="en-US" smtClean="0"/>
              <a:pPr/>
              <a:t>11/14/2011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BF0AA0-FB02-44B0-8624-739D05D61E3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E0A1A6-25E3-47B9-B4EB-E3604E53D19D}" type="datetimeFigureOut">
              <a:rPr lang="en-US" smtClean="0"/>
              <a:pPr/>
              <a:t>11/14/2011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BF0AA0-FB02-44B0-8624-739D05D61E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pages.uoregon.edu/adoption/studies/HarlowMLE.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pages.uoregon.edu/adoption/studies/HarlowMLE.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pages.uoregon.edu/adoption/studies/HarlowMLE.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pages.uoregon.edu/adoption/studies/HarlowMLE.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iospress.nl/authco/bir/bir_ethical_considerations.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nc3rs.org.uk/"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youtube.com/watch?v=hTZnVnAWOjY" TargetMode="External"/><Relationship Id="rId2" Type="http://schemas.openxmlformats.org/officeDocument/2006/relationships/hyperlink" Target="http://fora.tv/2007/07/01/Debating_Matters_Human_Genetic_Engineering#fullprogra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Biological Level of Analysis</a:t>
            </a:r>
            <a:endParaRPr lang="en-US" dirty="0"/>
          </a:p>
        </p:txBody>
      </p:sp>
      <p:sp>
        <p:nvSpPr>
          <p:cNvPr id="3" name="Subtitle 2"/>
          <p:cNvSpPr>
            <a:spLocks noGrp="1"/>
          </p:cNvSpPr>
          <p:nvPr>
            <p:ph type="subTitle" idx="1"/>
          </p:nvPr>
        </p:nvSpPr>
        <p:spPr/>
        <p:txBody>
          <a:bodyPr/>
          <a:lstStyle/>
          <a:p>
            <a:r>
              <a:rPr lang="en-US" dirty="0" smtClean="0"/>
              <a:t>Formal Lecture</a:t>
            </a:r>
            <a:endParaRPr lang="en-US" dirty="0"/>
          </a:p>
        </p:txBody>
      </p:sp>
    </p:spTree>
    <p:extLst>
      <p:ext uri="{BB962C8B-B14F-4D97-AF65-F5344CB8AC3E}">
        <p14:creationId xmlns:p14="http://schemas.microsoft.com/office/powerpoint/2010/main" xmlns="" val="1456088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458200" cy="2895600"/>
          </a:xfrm>
        </p:spPr>
        <p:txBody>
          <a:bodyPr>
            <a:noAutofit/>
          </a:bodyPr>
          <a:lstStyle/>
          <a:p>
            <a:pPr>
              <a:buFont typeface="Arial" pitchFamily="34" charset="0"/>
              <a:buChar char="•"/>
            </a:pPr>
            <a:r>
              <a:rPr lang="en-US" sz="2400" dirty="0">
                <a:solidFill>
                  <a:schemeClr val="tx2">
                    <a:lumMod val="75000"/>
                  </a:schemeClr>
                </a:solidFill>
                <a:latin typeface="Century Gothic" pitchFamily="34" charset="0"/>
              </a:rPr>
              <a:t>In </a:t>
            </a:r>
            <a:r>
              <a:rPr lang="en-US" sz="2400" b="1" dirty="0">
                <a:solidFill>
                  <a:schemeClr val="tx2">
                    <a:lumMod val="75000"/>
                  </a:schemeClr>
                </a:solidFill>
                <a:latin typeface="Century Gothic" pitchFamily="34" charset="0"/>
              </a:rPr>
              <a:t>1861</a:t>
            </a:r>
            <a:r>
              <a:rPr lang="en-US" sz="2400" dirty="0">
                <a:solidFill>
                  <a:schemeClr val="tx2">
                    <a:lumMod val="75000"/>
                  </a:schemeClr>
                </a:solidFill>
                <a:latin typeface="Century Gothic" pitchFamily="34" charset="0"/>
              </a:rPr>
              <a:t>, through </a:t>
            </a:r>
            <a:r>
              <a:rPr lang="en-US" sz="2400" b="1" dirty="0">
                <a:solidFill>
                  <a:schemeClr val="tx2">
                    <a:lumMod val="75000"/>
                  </a:schemeClr>
                </a:solidFill>
                <a:latin typeface="Century Gothic" pitchFamily="34" charset="0"/>
              </a:rPr>
              <a:t>post-mortem autopsy</a:t>
            </a:r>
            <a:r>
              <a:rPr lang="en-US" sz="2400" dirty="0">
                <a:solidFill>
                  <a:schemeClr val="tx2">
                    <a:lumMod val="75000"/>
                  </a:schemeClr>
                </a:solidFill>
                <a:latin typeface="Century Gothic" pitchFamily="34" charset="0"/>
              </a:rPr>
              <a:t>, </a:t>
            </a:r>
            <a:r>
              <a:rPr lang="en-US" sz="2400" dirty="0" err="1">
                <a:solidFill>
                  <a:schemeClr val="tx2">
                    <a:lumMod val="75000"/>
                  </a:schemeClr>
                </a:solidFill>
                <a:latin typeface="Century Gothic" pitchFamily="34" charset="0"/>
              </a:rPr>
              <a:t>Broca</a:t>
            </a:r>
            <a:r>
              <a:rPr lang="en-US" sz="2400" dirty="0">
                <a:solidFill>
                  <a:schemeClr val="tx2">
                    <a:lumMod val="75000"/>
                  </a:schemeClr>
                </a:solidFill>
                <a:latin typeface="Century Gothic" pitchFamily="34" charset="0"/>
              </a:rPr>
              <a:t> determined that </a:t>
            </a:r>
            <a:r>
              <a:rPr lang="en-US" sz="2400" b="1" dirty="0">
                <a:solidFill>
                  <a:schemeClr val="tx2">
                    <a:lumMod val="75000"/>
                  </a:schemeClr>
                </a:solidFill>
                <a:latin typeface="Century Gothic" pitchFamily="34" charset="0"/>
              </a:rPr>
              <a:t>Tan</a:t>
            </a:r>
            <a:r>
              <a:rPr lang="en-US" sz="2400" dirty="0">
                <a:solidFill>
                  <a:schemeClr val="tx2">
                    <a:lumMod val="75000"/>
                  </a:schemeClr>
                </a:solidFill>
                <a:latin typeface="Century Gothic" pitchFamily="34" charset="0"/>
              </a:rPr>
              <a:t> </a:t>
            </a:r>
            <a:r>
              <a:rPr lang="en-US" sz="2400" dirty="0" smtClean="0">
                <a:solidFill>
                  <a:schemeClr val="tx2">
                    <a:lumMod val="75000"/>
                  </a:schemeClr>
                </a:solidFill>
                <a:latin typeface="Century Gothic" pitchFamily="34" charset="0"/>
              </a:rPr>
              <a:t>(his patient nicknamed this because of his inability to </a:t>
            </a:r>
            <a:r>
              <a:rPr lang="en-US" sz="2400" dirty="0" smtClean="0">
                <a:solidFill>
                  <a:schemeClr val="tx2">
                    <a:lumMod val="75000"/>
                  </a:schemeClr>
                </a:solidFill>
              </a:rPr>
              <a:t>clearly </a:t>
            </a:r>
            <a:r>
              <a:rPr lang="en-US" sz="2400" dirty="0">
                <a:solidFill>
                  <a:schemeClr val="tx2">
                    <a:lumMod val="75000"/>
                  </a:schemeClr>
                </a:solidFill>
              </a:rPr>
              <a:t>speak any words other than "</a:t>
            </a:r>
            <a:r>
              <a:rPr lang="en-US" sz="2400" dirty="0" smtClean="0">
                <a:solidFill>
                  <a:schemeClr val="tx2">
                    <a:lumMod val="75000"/>
                  </a:schemeClr>
                </a:solidFill>
              </a:rPr>
              <a:t>tan“) </a:t>
            </a:r>
            <a:r>
              <a:rPr lang="en-US" sz="2400" dirty="0" smtClean="0">
                <a:solidFill>
                  <a:schemeClr val="tx2">
                    <a:lumMod val="75000"/>
                  </a:schemeClr>
                </a:solidFill>
                <a:latin typeface="Century Gothic" pitchFamily="34" charset="0"/>
              </a:rPr>
              <a:t>had </a:t>
            </a:r>
            <a:r>
              <a:rPr lang="en-US" sz="2400" dirty="0">
                <a:solidFill>
                  <a:schemeClr val="tx2">
                    <a:lumMod val="75000"/>
                  </a:schemeClr>
                </a:solidFill>
                <a:latin typeface="Century Gothic" pitchFamily="34" charset="0"/>
              </a:rPr>
              <a:t>a </a:t>
            </a:r>
            <a:r>
              <a:rPr lang="en-US" sz="2400" b="1" dirty="0">
                <a:solidFill>
                  <a:schemeClr val="tx2">
                    <a:lumMod val="75000"/>
                  </a:schemeClr>
                </a:solidFill>
                <a:latin typeface="Century Gothic" pitchFamily="34" charset="0"/>
              </a:rPr>
              <a:t>lesion </a:t>
            </a:r>
            <a:r>
              <a:rPr lang="en-US" sz="2400" dirty="0">
                <a:solidFill>
                  <a:schemeClr val="tx2">
                    <a:lumMod val="75000"/>
                  </a:schemeClr>
                </a:solidFill>
                <a:latin typeface="Century Gothic" pitchFamily="34" charset="0"/>
              </a:rPr>
              <a:t>caused by </a:t>
            </a:r>
            <a:r>
              <a:rPr lang="en-US" sz="2400" b="1" dirty="0">
                <a:solidFill>
                  <a:schemeClr val="tx2">
                    <a:lumMod val="75000"/>
                  </a:schemeClr>
                </a:solidFill>
                <a:latin typeface="Century Gothic" pitchFamily="34" charset="0"/>
              </a:rPr>
              <a:t>syphilis</a:t>
            </a:r>
            <a:r>
              <a:rPr lang="en-US" sz="2400" dirty="0">
                <a:solidFill>
                  <a:schemeClr val="tx2">
                    <a:lumMod val="75000"/>
                  </a:schemeClr>
                </a:solidFill>
                <a:latin typeface="Century Gothic" pitchFamily="34" charset="0"/>
              </a:rPr>
              <a:t> in the </a:t>
            </a:r>
            <a:r>
              <a:rPr lang="en-US" sz="2400" b="1" dirty="0">
                <a:solidFill>
                  <a:schemeClr val="tx2">
                    <a:lumMod val="75000"/>
                  </a:schemeClr>
                </a:solidFill>
                <a:latin typeface="Century Gothic" pitchFamily="34" charset="0"/>
              </a:rPr>
              <a:t>left cerebral hemisphere</a:t>
            </a:r>
            <a:r>
              <a:rPr lang="en-US" sz="2400" dirty="0">
                <a:solidFill>
                  <a:schemeClr val="tx2">
                    <a:lumMod val="75000"/>
                  </a:schemeClr>
                </a:solidFill>
                <a:latin typeface="Century Gothic" pitchFamily="34" charset="0"/>
              </a:rPr>
              <a:t>. </a:t>
            </a:r>
            <a:endParaRPr lang="en-US" sz="2400" dirty="0" smtClean="0">
              <a:solidFill>
                <a:schemeClr val="tx2">
                  <a:lumMod val="75000"/>
                </a:schemeClr>
              </a:solidFill>
              <a:latin typeface="Century Gothic" pitchFamily="34" charset="0"/>
            </a:endParaRPr>
          </a:p>
          <a:p>
            <a:pPr marL="109728" indent="0">
              <a:buNone/>
            </a:pPr>
            <a:endParaRPr lang="en-US" sz="2400" dirty="0">
              <a:solidFill>
                <a:schemeClr val="tx2">
                  <a:lumMod val="75000"/>
                </a:schemeClr>
              </a:solidFill>
              <a:latin typeface="Century Gothic" pitchFamily="34" charset="0"/>
            </a:endParaRPr>
          </a:p>
          <a:p>
            <a:pPr>
              <a:buFont typeface="Arial" pitchFamily="34" charset="0"/>
              <a:buChar char="•"/>
            </a:pPr>
            <a:r>
              <a:rPr lang="en-US" sz="2400" dirty="0" smtClean="0">
                <a:solidFill>
                  <a:schemeClr val="tx2">
                    <a:lumMod val="75000"/>
                  </a:schemeClr>
                </a:solidFill>
                <a:latin typeface="Century Gothic" pitchFamily="34" charset="0"/>
              </a:rPr>
              <a:t>This </a:t>
            </a:r>
            <a:r>
              <a:rPr lang="en-US" sz="2400" dirty="0">
                <a:solidFill>
                  <a:schemeClr val="tx2">
                    <a:lumMod val="75000"/>
                  </a:schemeClr>
                </a:solidFill>
                <a:latin typeface="Century Gothic" pitchFamily="34" charset="0"/>
              </a:rPr>
              <a:t>lesion was determined to cover the area of the brain </a:t>
            </a:r>
            <a:r>
              <a:rPr lang="en-US" sz="2400" b="1" dirty="0">
                <a:solidFill>
                  <a:schemeClr val="tx2">
                    <a:lumMod val="75000"/>
                  </a:schemeClr>
                </a:solidFill>
                <a:latin typeface="Century Gothic" pitchFamily="34" charset="0"/>
              </a:rPr>
              <a:t>important for speech production</a:t>
            </a:r>
            <a:r>
              <a:rPr lang="en-US" sz="2400" dirty="0">
                <a:solidFill>
                  <a:schemeClr val="tx2">
                    <a:lumMod val="75000"/>
                  </a:schemeClr>
                </a:solidFill>
                <a:latin typeface="Century Gothic" pitchFamily="34" charset="0"/>
              </a:rPr>
              <a:t>, affecting </a:t>
            </a:r>
            <a:r>
              <a:rPr lang="en-US" sz="2400" b="1" dirty="0">
                <a:solidFill>
                  <a:schemeClr val="tx2">
                    <a:lumMod val="75000"/>
                  </a:schemeClr>
                </a:solidFill>
                <a:latin typeface="Century Gothic" pitchFamily="34" charset="0"/>
              </a:rPr>
              <a:t>syntactic skills</a:t>
            </a:r>
            <a:r>
              <a:rPr lang="en-US" sz="2400" dirty="0">
                <a:solidFill>
                  <a:schemeClr val="tx2">
                    <a:lumMod val="75000"/>
                  </a:schemeClr>
                </a:solidFill>
                <a:latin typeface="Century Gothic" pitchFamily="34" charset="0"/>
              </a:rPr>
              <a:t> of patients. (Although history credits this discovery to </a:t>
            </a:r>
            <a:r>
              <a:rPr lang="en-US" sz="2400" dirty="0" err="1" smtClean="0">
                <a:solidFill>
                  <a:schemeClr val="tx2">
                    <a:lumMod val="75000"/>
                  </a:schemeClr>
                </a:solidFill>
                <a:latin typeface="Century Gothic" pitchFamily="34" charset="0"/>
              </a:rPr>
              <a:t>Broca’s</a:t>
            </a:r>
            <a:r>
              <a:rPr lang="en-US" sz="2400" dirty="0" smtClean="0">
                <a:solidFill>
                  <a:schemeClr val="tx2">
                    <a:lumMod val="75000"/>
                  </a:schemeClr>
                </a:solidFill>
                <a:latin typeface="Century Gothic" pitchFamily="34" charset="0"/>
              </a:rPr>
              <a:t> area to </a:t>
            </a:r>
            <a:r>
              <a:rPr lang="en-US" sz="2400" dirty="0">
                <a:solidFill>
                  <a:schemeClr val="tx2">
                    <a:lumMod val="75000"/>
                  </a:schemeClr>
                </a:solidFill>
                <a:latin typeface="Century Gothic" pitchFamily="34" charset="0"/>
              </a:rPr>
              <a:t>another French neurologist, </a:t>
            </a:r>
            <a:r>
              <a:rPr lang="en-US" sz="2400" b="1" dirty="0">
                <a:solidFill>
                  <a:schemeClr val="tx2">
                    <a:lumMod val="75000"/>
                  </a:schemeClr>
                </a:solidFill>
                <a:latin typeface="Century Gothic" pitchFamily="34" charset="0"/>
              </a:rPr>
              <a:t>Marc </a:t>
            </a:r>
            <a:r>
              <a:rPr lang="en-US" sz="2400" b="1" dirty="0" err="1">
                <a:solidFill>
                  <a:schemeClr val="tx2">
                    <a:lumMod val="75000"/>
                  </a:schemeClr>
                </a:solidFill>
                <a:latin typeface="Century Gothic" pitchFamily="34" charset="0"/>
              </a:rPr>
              <a:t>Dax</a:t>
            </a:r>
            <a:r>
              <a:rPr lang="en-US" sz="2400" dirty="0">
                <a:solidFill>
                  <a:schemeClr val="tx2">
                    <a:lumMod val="75000"/>
                  </a:schemeClr>
                </a:solidFill>
                <a:latin typeface="Century Gothic" pitchFamily="34" charset="0"/>
              </a:rPr>
              <a:t>, made similar observations a generation earlier.) </a:t>
            </a:r>
            <a:endParaRPr lang="en-US" sz="2400" dirty="0"/>
          </a:p>
          <a:p>
            <a:pPr marL="109728" indent="0">
              <a:buNone/>
            </a:pPr>
            <a:endParaRPr lang="en-US" sz="2800" dirty="0"/>
          </a:p>
        </p:txBody>
      </p:sp>
      <p:sp>
        <p:nvSpPr>
          <p:cNvPr id="2" name="Title 1"/>
          <p:cNvSpPr>
            <a:spLocks noGrp="1"/>
          </p:cNvSpPr>
          <p:nvPr>
            <p:ph type="title"/>
          </p:nvPr>
        </p:nvSpPr>
        <p:spPr>
          <a:xfrm>
            <a:off x="533400" y="304800"/>
            <a:ext cx="8229600" cy="1143000"/>
          </a:xfrm>
        </p:spPr>
        <p:txBody>
          <a:bodyPr>
            <a:noAutofit/>
          </a:bodyPr>
          <a:lstStyle/>
          <a:p>
            <a:pPr algn="ctr"/>
            <a:r>
              <a:rPr lang="en-US" sz="3600" b="1" dirty="0" err="1" smtClean="0"/>
              <a:t>Broca’s</a:t>
            </a:r>
            <a:r>
              <a:rPr lang="en-US" sz="3600" b="1" dirty="0" smtClean="0"/>
              <a:t> research</a:t>
            </a:r>
            <a:endParaRPr lang="en-US" sz="3600" dirty="0" smtClean="0"/>
          </a:p>
        </p:txBody>
      </p:sp>
    </p:spTree>
    <p:extLst>
      <p:ext uri="{BB962C8B-B14F-4D97-AF65-F5344CB8AC3E}">
        <p14:creationId xmlns:p14="http://schemas.microsoft.com/office/powerpoint/2010/main" xmlns="" val="1730904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2895600"/>
          </a:xfrm>
        </p:spPr>
        <p:txBody>
          <a:bodyPr>
            <a:noAutofit/>
          </a:bodyPr>
          <a:lstStyle/>
          <a:p>
            <a:pPr>
              <a:buFont typeface="Arial" pitchFamily="34" charset="0"/>
              <a:buChar char="•"/>
            </a:pPr>
            <a:r>
              <a:rPr lang="en-US" sz="2800" dirty="0" smtClean="0">
                <a:solidFill>
                  <a:schemeClr val="tx2">
                    <a:lumMod val="75000"/>
                  </a:schemeClr>
                </a:solidFill>
                <a:latin typeface="Century Gothic" pitchFamily="34" charset="0"/>
              </a:rPr>
              <a:t>From </a:t>
            </a:r>
            <a:r>
              <a:rPr lang="en-US" sz="2800" dirty="0" err="1" smtClean="0">
                <a:solidFill>
                  <a:schemeClr val="tx2">
                    <a:lumMod val="75000"/>
                  </a:schemeClr>
                </a:solidFill>
                <a:latin typeface="Century Gothic" pitchFamily="34" charset="0"/>
              </a:rPr>
              <a:t>Broca’s</a:t>
            </a:r>
            <a:r>
              <a:rPr lang="en-US" sz="2800" dirty="0" smtClean="0">
                <a:solidFill>
                  <a:schemeClr val="tx2">
                    <a:lumMod val="75000"/>
                  </a:schemeClr>
                </a:solidFill>
                <a:latin typeface="Century Gothic" pitchFamily="34" charset="0"/>
              </a:rPr>
              <a:t> research, we were able to isolate specific parts of the brain that are correlated with specific behaviors. </a:t>
            </a:r>
          </a:p>
          <a:p>
            <a:pPr>
              <a:buNone/>
            </a:pPr>
            <a:endParaRPr lang="en-US" sz="2800" dirty="0" smtClean="0">
              <a:solidFill>
                <a:schemeClr val="tx2">
                  <a:lumMod val="75000"/>
                </a:schemeClr>
              </a:solidFill>
              <a:latin typeface="Century Gothic" pitchFamily="34" charset="0"/>
            </a:endParaRPr>
          </a:p>
          <a:p>
            <a:pPr>
              <a:buFont typeface="Arial" pitchFamily="34" charset="0"/>
              <a:buChar char="•"/>
            </a:pPr>
            <a:r>
              <a:rPr lang="en-US" sz="2800" dirty="0" smtClean="0">
                <a:solidFill>
                  <a:schemeClr val="tx2">
                    <a:lumMod val="75000"/>
                  </a:schemeClr>
                </a:solidFill>
                <a:latin typeface="Century Gothic" pitchFamily="34" charset="0"/>
              </a:rPr>
              <a:t>Thus, the principle that states “Human behavior is localized to specific parts of the brain” was demonstrated. </a:t>
            </a:r>
            <a:endParaRPr lang="en-US" sz="2800" dirty="0"/>
          </a:p>
          <a:p>
            <a:pPr marL="109728" indent="0">
              <a:buNone/>
            </a:pPr>
            <a:endParaRPr lang="en-US" sz="2800" dirty="0"/>
          </a:p>
        </p:txBody>
      </p:sp>
      <p:sp>
        <p:nvSpPr>
          <p:cNvPr id="2" name="Title 1"/>
          <p:cNvSpPr>
            <a:spLocks noGrp="1"/>
          </p:cNvSpPr>
          <p:nvPr>
            <p:ph type="title"/>
          </p:nvPr>
        </p:nvSpPr>
        <p:spPr>
          <a:xfrm>
            <a:off x="533400" y="304800"/>
            <a:ext cx="8229600" cy="1143000"/>
          </a:xfrm>
        </p:spPr>
        <p:txBody>
          <a:bodyPr>
            <a:noAutofit/>
          </a:bodyPr>
          <a:lstStyle/>
          <a:p>
            <a:pPr algn="ctr"/>
            <a:r>
              <a:rPr lang="en-US" sz="3600" b="1" dirty="0" err="1" smtClean="0"/>
              <a:t>Broca’s</a:t>
            </a:r>
            <a:r>
              <a:rPr lang="en-US" sz="3600" b="1" dirty="0" smtClean="0"/>
              <a:t> research</a:t>
            </a:r>
            <a:endParaRPr lang="en-US" sz="3600" dirty="0" smtClean="0"/>
          </a:p>
        </p:txBody>
      </p:sp>
    </p:spTree>
    <p:extLst>
      <p:ext uri="{BB962C8B-B14F-4D97-AF65-F5344CB8AC3E}">
        <p14:creationId xmlns:p14="http://schemas.microsoft.com/office/powerpoint/2010/main" xmlns="" val="1730904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640" y="1981200"/>
            <a:ext cx="8111359" cy="4038600"/>
          </a:xfrm>
        </p:spPr>
        <p:txBody>
          <a:bodyPr>
            <a:normAutofit fontScale="92500" lnSpcReduction="20000"/>
          </a:bodyPr>
          <a:lstStyle/>
          <a:p>
            <a:r>
              <a:rPr lang="en-US" dirty="0">
                <a:solidFill>
                  <a:schemeClr val="tx1">
                    <a:lumMod val="65000"/>
                    <a:lumOff val="35000"/>
                  </a:schemeClr>
                </a:solidFill>
                <a:latin typeface="Century Gothic" pitchFamily="34" charset="0"/>
              </a:rPr>
              <a:t>R</a:t>
            </a:r>
            <a:r>
              <a:rPr lang="en-US" dirty="0" smtClean="0">
                <a:solidFill>
                  <a:schemeClr val="tx1">
                    <a:lumMod val="65000"/>
                    <a:lumOff val="35000"/>
                  </a:schemeClr>
                </a:solidFill>
                <a:latin typeface="Century Gothic" pitchFamily="34" charset="0"/>
              </a:rPr>
              <a:t>esearch suggests that </a:t>
            </a:r>
            <a:r>
              <a:rPr lang="en-US" b="1" dirty="0" smtClean="0">
                <a:solidFill>
                  <a:schemeClr val="tx1">
                    <a:lumMod val="65000"/>
                    <a:lumOff val="35000"/>
                  </a:schemeClr>
                </a:solidFill>
                <a:latin typeface="Century Gothic" pitchFamily="34" charset="0"/>
              </a:rPr>
              <a:t>animals</a:t>
            </a:r>
            <a:r>
              <a:rPr lang="en-US" dirty="0" smtClean="0">
                <a:solidFill>
                  <a:schemeClr val="tx1">
                    <a:lumMod val="65000"/>
                    <a:lumOff val="35000"/>
                  </a:schemeClr>
                </a:solidFill>
                <a:latin typeface="Century Gothic" pitchFamily="34" charset="0"/>
              </a:rPr>
              <a:t> and </a:t>
            </a:r>
            <a:r>
              <a:rPr lang="en-US" b="1" dirty="0" smtClean="0">
                <a:solidFill>
                  <a:schemeClr val="tx1">
                    <a:lumMod val="65000"/>
                    <a:lumOff val="35000"/>
                  </a:schemeClr>
                </a:solidFill>
                <a:latin typeface="Century Gothic" pitchFamily="34" charset="0"/>
              </a:rPr>
              <a:t>human</a:t>
            </a:r>
            <a:r>
              <a:rPr lang="en-US" dirty="0" smtClean="0">
                <a:solidFill>
                  <a:schemeClr val="tx1">
                    <a:lumMod val="65000"/>
                    <a:lumOff val="35000"/>
                  </a:schemeClr>
                </a:solidFill>
                <a:latin typeface="Century Gothic" pitchFamily="34" charset="0"/>
              </a:rPr>
              <a:t> are </a:t>
            </a:r>
            <a:r>
              <a:rPr lang="en-US" b="1" dirty="0" smtClean="0">
                <a:solidFill>
                  <a:schemeClr val="tx1">
                    <a:lumMod val="65000"/>
                    <a:lumOff val="35000"/>
                  </a:schemeClr>
                </a:solidFill>
                <a:latin typeface="Century Gothic" pitchFamily="34" charset="0"/>
              </a:rPr>
              <a:t>similar biologically </a:t>
            </a:r>
            <a:r>
              <a:rPr lang="en-US" dirty="0" smtClean="0">
                <a:solidFill>
                  <a:schemeClr val="tx1">
                    <a:lumMod val="65000"/>
                    <a:lumOff val="35000"/>
                  </a:schemeClr>
                </a:solidFill>
                <a:latin typeface="Century Gothic" pitchFamily="34" charset="0"/>
              </a:rPr>
              <a:t>leading to similarities in behavior. </a:t>
            </a: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This principle perpetuates the first principle which assumes that behavior is </a:t>
            </a:r>
            <a:r>
              <a:rPr lang="en-US" b="1" dirty="0" smtClean="0">
                <a:solidFill>
                  <a:schemeClr val="tx1">
                    <a:lumMod val="65000"/>
                    <a:lumOff val="35000"/>
                  </a:schemeClr>
                </a:solidFill>
                <a:latin typeface="Century Gothic" pitchFamily="34" charset="0"/>
              </a:rPr>
              <a:t>biologically determined</a:t>
            </a:r>
            <a:r>
              <a:rPr lang="en-US" dirty="0" smtClean="0">
                <a:solidFill>
                  <a:schemeClr val="tx1">
                    <a:lumMod val="65000"/>
                    <a:lumOff val="35000"/>
                  </a:schemeClr>
                </a:solidFill>
                <a:latin typeface="Century Gothic" pitchFamily="34" charset="0"/>
              </a:rPr>
              <a:t>. </a:t>
            </a:r>
          </a:p>
          <a:p>
            <a:pPr marL="109728" indent="0">
              <a:buNone/>
            </a:pPr>
            <a:endParaRPr lang="en-US" dirty="0" smtClean="0">
              <a:solidFill>
                <a:schemeClr val="tx1">
                  <a:lumMod val="65000"/>
                  <a:lumOff val="35000"/>
                </a:schemeClr>
              </a:solidFill>
              <a:latin typeface="Century Gothic" pitchFamily="34" charset="0"/>
            </a:endParaRPr>
          </a:p>
          <a:p>
            <a:pPr marL="109728" indent="0">
              <a:buNone/>
            </a:pPr>
            <a:r>
              <a:rPr lang="en-US" dirty="0" smtClean="0">
                <a:solidFill>
                  <a:schemeClr val="tx1">
                    <a:lumMod val="65000"/>
                    <a:lumOff val="35000"/>
                  </a:schemeClr>
                </a:solidFill>
                <a:latin typeface="Century Gothic" pitchFamily="34" charset="0"/>
              </a:rPr>
              <a:t>This theory can be </a:t>
            </a:r>
            <a:r>
              <a:rPr lang="en-US" i="1" dirty="0" smtClean="0">
                <a:solidFill>
                  <a:schemeClr val="tx1">
                    <a:lumMod val="65000"/>
                    <a:lumOff val="35000"/>
                  </a:schemeClr>
                </a:solidFill>
                <a:latin typeface="Century Gothic" pitchFamily="34" charset="0"/>
              </a:rPr>
              <a:t>demonstrated in research </a:t>
            </a:r>
            <a:r>
              <a:rPr lang="en-US" b="1" dirty="0" smtClean="0">
                <a:solidFill>
                  <a:schemeClr val="tx1">
                    <a:lumMod val="65000"/>
                    <a:lumOff val="35000"/>
                  </a:schemeClr>
                </a:solidFill>
                <a:latin typeface="Century Gothic" pitchFamily="34" charset="0"/>
              </a:rPr>
              <a:t>using animal models </a:t>
            </a:r>
            <a:r>
              <a:rPr lang="en-US" dirty="0" smtClean="0">
                <a:solidFill>
                  <a:schemeClr val="tx1">
                    <a:lumMod val="65000"/>
                    <a:lumOff val="35000"/>
                  </a:schemeClr>
                </a:solidFill>
                <a:latin typeface="Century Gothic" pitchFamily="34" charset="0"/>
              </a:rPr>
              <a:t>to study </a:t>
            </a:r>
            <a:r>
              <a:rPr lang="en-US" b="1" dirty="0" smtClean="0">
                <a:solidFill>
                  <a:schemeClr val="tx1">
                    <a:lumMod val="65000"/>
                    <a:lumOff val="35000"/>
                  </a:schemeClr>
                </a:solidFill>
                <a:latin typeface="Century Gothic" pitchFamily="34" charset="0"/>
              </a:rPr>
              <a:t>biological factors </a:t>
            </a:r>
            <a:r>
              <a:rPr lang="en-US" dirty="0" smtClean="0">
                <a:solidFill>
                  <a:schemeClr val="tx1">
                    <a:lumMod val="65000"/>
                    <a:lumOff val="35000"/>
                  </a:schemeClr>
                </a:solidFill>
                <a:latin typeface="Century Gothic" pitchFamily="34" charset="0"/>
              </a:rPr>
              <a:t>that influence behavior.</a:t>
            </a:r>
            <a:endParaRPr lang="en-US" b="1" dirty="0">
              <a:solidFill>
                <a:schemeClr val="tx1">
                  <a:lumMod val="65000"/>
                  <a:lumOff val="35000"/>
                </a:schemeClr>
              </a:solidFill>
              <a:latin typeface="Century Gothic" pitchFamily="34" charset="0"/>
            </a:endParaRPr>
          </a:p>
          <a:p>
            <a:pPr marL="0" indent="0">
              <a:buNone/>
            </a:pPr>
            <a:endParaRPr lang="en-US" dirty="0">
              <a:latin typeface="Century Gothic" pitchFamily="34" charset="0"/>
            </a:endParaRPr>
          </a:p>
        </p:txBody>
      </p:sp>
      <p:sp>
        <p:nvSpPr>
          <p:cNvPr id="2" name="Title 1"/>
          <p:cNvSpPr>
            <a:spLocks noGrp="1"/>
          </p:cNvSpPr>
          <p:nvPr>
            <p:ph type="title"/>
          </p:nvPr>
        </p:nvSpPr>
        <p:spPr>
          <a:xfrm>
            <a:off x="533400" y="685800"/>
            <a:ext cx="8229600" cy="1143000"/>
          </a:xfrm>
        </p:spPr>
        <p:txBody>
          <a:bodyPr>
            <a:noAutofit/>
          </a:bodyPr>
          <a:lstStyle/>
          <a:p>
            <a:r>
              <a:rPr lang="en-US" sz="2800" dirty="0">
                <a:latin typeface="Century Gothic" pitchFamily="34" charset="0"/>
              </a:rPr>
              <a:t>Principle </a:t>
            </a:r>
            <a:r>
              <a:rPr lang="en-US" sz="2800" dirty="0" smtClean="0">
                <a:latin typeface="Century Gothic" pitchFamily="34" charset="0"/>
              </a:rPr>
              <a:t>2:  Animal research (because of the biological similarity) can enlighten our understanding of human behavior</a:t>
            </a:r>
            <a:r>
              <a:rPr lang="en-US" sz="2800" dirty="0" smtClean="0"/>
              <a:t>. </a:t>
            </a:r>
          </a:p>
        </p:txBody>
      </p:sp>
      <p:sp>
        <p:nvSpPr>
          <p:cNvPr id="7" name="TextBox 6"/>
          <p:cNvSpPr txBox="1"/>
          <p:nvPr/>
        </p:nvSpPr>
        <p:spPr>
          <a:xfrm>
            <a:off x="4038600" y="6400800"/>
            <a:ext cx="4746812" cy="276999"/>
          </a:xfrm>
          <a:prstGeom prst="rect">
            <a:avLst/>
          </a:prstGeom>
          <a:noFill/>
        </p:spPr>
        <p:txBody>
          <a:bodyPr wrap="none" rtlCol="0">
            <a:spAutoFit/>
          </a:bodyPr>
          <a:lstStyle/>
          <a:p>
            <a:r>
              <a:rPr lang="en-US" sz="1200" dirty="0">
                <a:solidFill>
                  <a:schemeClr val="tx2">
                    <a:lumMod val="75000"/>
                  </a:schemeClr>
                </a:solidFill>
              </a:rPr>
              <a:t>http://pages.uoregon.edu/adoption/studies/HarlowMLE.htm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1045416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0"/>
            <a:ext cx="5604641" cy="4038600"/>
          </a:xfrm>
        </p:spPr>
        <p:txBody>
          <a:bodyPr>
            <a:normAutofit/>
          </a:bodyPr>
          <a:lstStyle/>
          <a:p>
            <a:pPr>
              <a:buNone/>
            </a:pPr>
            <a:r>
              <a:rPr lang="en-US" dirty="0" smtClean="0">
                <a:solidFill>
                  <a:schemeClr val="tx1">
                    <a:lumMod val="65000"/>
                    <a:lumOff val="35000"/>
                  </a:schemeClr>
                </a:solidFill>
                <a:latin typeface="Century Gothic" pitchFamily="34" charset="0"/>
              </a:rPr>
              <a:t>	An example of this theory </a:t>
            </a:r>
            <a:r>
              <a:rPr lang="en-US" i="1" dirty="0" smtClean="0">
                <a:solidFill>
                  <a:schemeClr val="tx1">
                    <a:lumMod val="65000"/>
                    <a:lumOff val="35000"/>
                  </a:schemeClr>
                </a:solidFill>
                <a:latin typeface="Century Gothic" pitchFamily="34" charset="0"/>
              </a:rPr>
              <a:t>demonstrated in research </a:t>
            </a:r>
            <a:r>
              <a:rPr lang="en-US" dirty="0" smtClean="0">
                <a:solidFill>
                  <a:schemeClr val="tx1">
                    <a:lumMod val="65000"/>
                    <a:lumOff val="35000"/>
                  </a:schemeClr>
                </a:solidFill>
                <a:latin typeface="Century Gothic" pitchFamily="34" charset="0"/>
              </a:rPr>
              <a:t>is </a:t>
            </a:r>
            <a:r>
              <a:rPr lang="en-US" b="1" dirty="0" smtClean="0">
                <a:solidFill>
                  <a:schemeClr val="tx1">
                    <a:lumMod val="65000"/>
                    <a:lumOff val="35000"/>
                  </a:schemeClr>
                </a:solidFill>
                <a:latin typeface="Century Gothic" pitchFamily="34" charset="0"/>
              </a:rPr>
              <a:t>Psychologist Dr. Harry Harlow’s </a:t>
            </a:r>
            <a:r>
              <a:rPr lang="en-US" dirty="0" smtClean="0">
                <a:solidFill>
                  <a:schemeClr val="tx1">
                    <a:lumMod val="65000"/>
                    <a:lumOff val="35000"/>
                  </a:schemeClr>
                </a:solidFill>
                <a:latin typeface="Century Gothic" pitchFamily="34" charset="0"/>
              </a:rPr>
              <a:t>research with </a:t>
            </a:r>
            <a:r>
              <a:rPr lang="en-US" b="1" dirty="0" smtClean="0">
                <a:solidFill>
                  <a:schemeClr val="tx1">
                    <a:lumMod val="65000"/>
                    <a:lumOff val="35000"/>
                  </a:schemeClr>
                </a:solidFill>
                <a:latin typeface="Century Gothic" pitchFamily="34" charset="0"/>
              </a:rPr>
              <a:t>rhesus monkeys </a:t>
            </a:r>
            <a:r>
              <a:rPr lang="en-US" dirty="0" smtClean="0">
                <a:solidFill>
                  <a:schemeClr val="tx1">
                    <a:lumMod val="65000"/>
                    <a:lumOff val="35000"/>
                  </a:schemeClr>
                </a:solidFill>
                <a:latin typeface="Century Gothic" pitchFamily="34" charset="0"/>
              </a:rPr>
              <a:t>and</a:t>
            </a:r>
            <a:r>
              <a:rPr lang="en-US" b="1" dirty="0" smtClean="0">
                <a:solidFill>
                  <a:schemeClr val="tx1">
                    <a:lumMod val="65000"/>
                    <a:lumOff val="35000"/>
                  </a:schemeClr>
                </a:solidFill>
                <a:latin typeface="Century Gothic" pitchFamily="34" charset="0"/>
              </a:rPr>
              <a:t> attachment.  </a:t>
            </a:r>
            <a:r>
              <a:rPr lang="en-US" dirty="0" smtClean="0">
                <a:solidFill>
                  <a:schemeClr val="tx1">
                    <a:lumMod val="65000"/>
                    <a:lumOff val="35000"/>
                  </a:schemeClr>
                </a:solidFill>
                <a:latin typeface="Century Gothic" pitchFamily="34" charset="0"/>
              </a:rPr>
              <a:t> </a:t>
            </a:r>
            <a:endParaRPr lang="en-US" b="1" dirty="0">
              <a:solidFill>
                <a:schemeClr val="tx1">
                  <a:lumMod val="65000"/>
                  <a:lumOff val="35000"/>
                </a:schemeClr>
              </a:solidFill>
              <a:latin typeface="Century Gothic" pitchFamily="34" charset="0"/>
            </a:endParaRPr>
          </a:p>
          <a:p>
            <a:pPr marL="0" indent="0">
              <a:buNone/>
            </a:pPr>
            <a:endParaRPr lang="en-US" dirty="0">
              <a:latin typeface="Century Gothic" pitchFamily="34" charset="0"/>
            </a:endParaRPr>
          </a:p>
        </p:txBody>
      </p:sp>
      <p:sp>
        <p:nvSpPr>
          <p:cNvPr id="2" name="Title 1"/>
          <p:cNvSpPr>
            <a:spLocks noGrp="1"/>
          </p:cNvSpPr>
          <p:nvPr>
            <p:ph type="title"/>
          </p:nvPr>
        </p:nvSpPr>
        <p:spPr>
          <a:xfrm>
            <a:off x="533400" y="685800"/>
            <a:ext cx="8229600" cy="1143000"/>
          </a:xfrm>
        </p:spPr>
        <p:txBody>
          <a:bodyPr>
            <a:noAutofit/>
          </a:bodyPr>
          <a:lstStyle/>
          <a:p>
            <a:r>
              <a:rPr lang="en-US" sz="2800" dirty="0">
                <a:latin typeface="Century Gothic" pitchFamily="34" charset="0"/>
              </a:rPr>
              <a:t>Principle </a:t>
            </a:r>
            <a:r>
              <a:rPr lang="en-US" sz="2800" dirty="0" smtClean="0">
                <a:latin typeface="Century Gothic" pitchFamily="34" charset="0"/>
              </a:rPr>
              <a:t>2:  Animal research (because of the biological similarity) can enlighten our understanding of human behavior</a:t>
            </a:r>
            <a:r>
              <a:rPr lang="en-US" sz="2800" dirty="0" smtClean="0"/>
              <a: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3600" y="2222938"/>
            <a:ext cx="3051735" cy="2895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4038600" y="6400800"/>
            <a:ext cx="4746812" cy="276999"/>
          </a:xfrm>
          <a:prstGeom prst="rect">
            <a:avLst/>
          </a:prstGeom>
          <a:noFill/>
        </p:spPr>
        <p:txBody>
          <a:bodyPr wrap="none" rtlCol="0">
            <a:spAutoFit/>
          </a:bodyPr>
          <a:lstStyle/>
          <a:p>
            <a:r>
              <a:rPr lang="en-US" sz="1200" dirty="0">
                <a:solidFill>
                  <a:schemeClr val="tx2">
                    <a:lumMod val="75000"/>
                  </a:schemeClr>
                </a:solidFill>
              </a:rPr>
              <a:t>http://pages.uoregon.edu/adoption/studies/HarlowMLE.htm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1045416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51438"/>
            <a:ext cx="5562600" cy="4038600"/>
          </a:xfrm>
        </p:spPr>
        <p:txBody>
          <a:bodyPr>
            <a:normAutofit/>
          </a:bodyPr>
          <a:lstStyle/>
          <a:p>
            <a:pPr marL="109728" indent="0">
              <a:buNone/>
            </a:pPr>
            <a:r>
              <a:rPr lang="en-US" dirty="0">
                <a:solidFill>
                  <a:schemeClr val="tx2">
                    <a:lumMod val="75000"/>
                  </a:schemeClr>
                </a:solidFill>
                <a:latin typeface="Century Gothic" pitchFamily="34" charset="0"/>
              </a:rPr>
              <a:t>The famous experiments that psychologist </a:t>
            </a:r>
            <a:r>
              <a:rPr lang="en-US" b="1" dirty="0">
                <a:solidFill>
                  <a:schemeClr val="tx2">
                    <a:lumMod val="75000"/>
                  </a:schemeClr>
                </a:solidFill>
                <a:latin typeface="Century Gothic" pitchFamily="34" charset="0"/>
              </a:rPr>
              <a:t>Harry Harlow</a:t>
            </a:r>
            <a:r>
              <a:rPr lang="en-US" dirty="0">
                <a:solidFill>
                  <a:schemeClr val="tx2">
                    <a:lumMod val="75000"/>
                  </a:schemeClr>
                </a:solidFill>
                <a:latin typeface="Century Gothic" pitchFamily="34" charset="0"/>
              </a:rPr>
              <a:t> conducted in the 1950s on </a:t>
            </a:r>
            <a:r>
              <a:rPr lang="en-US" b="1" dirty="0">
                <a:solidFill>
                  <a:schemeClr val="tx2">
                    <a:lumMod val="75000"/>
                  </a:schemeClr>
                </a:solidFill>
                <a:latin typeface="Century Gothic" pitchFamily="34" charset="0"/>
              </a:rPr>
              <a:t>maternal deprivation</a:t>
            </a:r>
            <a:r>
              <a:rPr lang="en-US" dirty="0">
                <a:solidFill>
                  <a:schemeClr val="tx2">
                    <a:lumMod val="75000"/>
                  </a:schemeClr>
                </a:solidFill>
                <a:latin typeface="Century Gothic" pitchFamily="34" charset="0"/>
              </a:rPr>
              <a:t> in </a:t>
            </a:r>
            <a:r>
              <a:rPr lang="en-US" b="1" dirty="0">
                <a:solidFill>
                  <a:schemeClr val="tx2">
                    <a:lumMod val="75000"/>
                  </a:schemeClr>
                </a:solidFill>
                <a:latin typeface="Century Gothic" pitchFamily="34" charset="0"/>
              </a:rPr>
              <a:t>rhesus monkeys </a:t>
            </a:r>
            <a:r>
              <a:rPr lang="en-US" dirty="0">
                <a:solidFill>
                  <a:schemeClr val="tx2">
                    <a:lumMod val="75000"/>
                  </a:schemeClr>
                </a:solidFill>
                <a:latin typeface="Century Gothic" pitchFamily="34" charset="0"/>
              </a:rPr>
              <a:t>were landmarks not only in primatology, but in the evolving science of </a:t>
            </a:r>
            <a:r>
              <a:rPr lang="en-US" b="1" dirty="0">
                <a:solidFill>
                  <a:schemeClr val="tx2">
                    <a:lumMod val="75000"/>
                  </a:schemeClr>
                </a:solidFill>
                <a:latin typeface="Century Gothic" pitchFamily="34" charset="0"/>
              </a:rPr>
              <a:t>attachment and loss</a:t>
            </a:r>
            <a:r>
              <a:rPr lang="en-US" dirty="0">
                <a:solidFill>
                  <a:schemeClr val="tx2">
                    <a:lumMod val="75000"/>
                  </a:schemeClr>
                </a:solidFill>
                <a:latin typeface="Century Gothic" pitchFamily="34" charset="0"/>
              </a:rPr>
              <a:t>. </a:t>
            </a:r>
          </a:p>
        </p:txBody>
      </p:sp>
      <p:sp>
        <p:nvSpPr>
          <p:cNvPr id="2" name="Title 1"/>
          <p:cNvSpPr>
            <a:spLocks noGrp="1"/>
          </p:cNvSpPr>
          <p:nvPr>
            <p:ph type="title"/>
          </p:nvPr>
        </p:nvSpPr>
        <p:spPr>
          <a:xfrm>
            <a:off x="2438400" y="228600"/>
            <a:ext cx="8229600" cy="1143000"/>
          </a:xfrm>
        </p:spPr>
        <p:txBody>
          <a:bodyPr>
            <a:noAutofit/>
          </a:bodyPr>
          <a:lstStyle/>
          <a:p>
            <a:r>
              <a:rPr lang="en-US" sz="4000" b="1" dirty="0" smtClean="0"/>
              <a:t>Dr. Harry Harlow</a:t>
            </a:r>
            <a:endParaRPr lang="en-US" sz="4000" dirty="0" smtClean="0"/>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2265" y="1752600"/>
            <a:ext cx="3051735" cy="2895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4038600" y="6400800"/>
            <a:ext cx="4746812" cy="276999"/>
          </a:xfrm>
          <a:prstGeom prst="rect">
            <a:avLst/>
          </a:prstGeom>
          <a:noFill/>
        </p:spPr>
        <p:txBody>
          <a:bodyPr wrap="none" rtlCol="0">
            <a:spAutoFit/>
          </a:bodyPr>
          <a:lstStyle/>
          <a:p>
            <a:r>
              <a:rPr lang="en-US" sz="1200" dirty="0">
                <a:solidFill>
                  <a:schemeClr val="tx2">
                    <a:lumMod val="75000"/>
                  </a:schemeClr>
                </a:solidFill>
              </a:rPr>
              <a:t>http://pages.uoregon.edu/adoption/studies/HarlowMLE.htm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1463094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6172200" cy="4419600"/>
          </a:xfrm>
        </p:spPr>
        <p:txBody>
          <a:bodyPr>
            <a:noAutofit/>
          </a:bodyPr>
          <a:lstStyle/>
          <a:p>
            <a:r>
              <a:rPr lang="en-US" sz="2400" dirty="0">
                <a:solidFill>
                  <a:schemeClr val="tx2">
                    <a:lumMod val="75000"/>
                  </a:schemeClr>
                </a:solidFill>
                <a:latin typeface="Century Gothic" pitchFamily="34" charset="0"/>
              </a:rPr>
              <a:t>Harlow himself repeatedly </a:t>
            </a:r>
            <a:r>
              <a:rPr lang="en-US" sz="2400" b="1" dirty="0">
                <a:solidFill>
                  <a:schemeClr val="tx2">
                    <a:lumMod val="75000"/>
                  </a:schemeClr>
                </a:solidFill>
                <a:latin typeface="Century Gothic" pitchFamily="34" charset="0"/>
              </a:rPr>
              <a:t>compared his experimental subjects to </a:t>
            </a:r>
            <a:r>
              <a:rPr lang="en-US" sz="2400" dirty="0">
                <a:solidFill>
                  <a:schemeClr val="tx2">
                    <a:lumMod val="75000"/>
                  </a:schemeClr>
                </a:solidFill>
                <a:latin typeface="Century Gothic" pitchFamily="34" charset="0"/>
              </a:rPr>
              <a:t>children and press reports universally treated his findings as major statements about love and development in human beings. </a:t>
            </a:r>
            <a:endParaRPr lang="en-US" sz="2400" dirty="0" smtClean="0">
              <a:solidFill>
                <a:schemeClr val="tx2">
                  <a:lumMod val="75000"/>
                </a:schemeClr>
              </a:solidFill>
              <a:latin typeface="Century Gothic" pitchFamily="34" charset="0"/>
            </a:endParaRPr>
          </a:p>
          <a:p>
            <a:pPr marL="109728" indent="0">
              <a:buNone/>
            </a:pPr>
            <a:endParaRPr lang="en-US" sz="2400" dirty="0" smtClean="0">
              <a:solidFill>
                <a:schemeClr val="tx2">
                  <a:lumMod val="75000"/>
                </a:schemeClr>
              </a:solidFill>
              <a:latin typeface="Century Gothic" pitchFamily="34" charset="0"/>
            </a:endParaRPr>
          </a:p>
          <a:p>
            <a:r>
              <a:rPr lang="en-US" sz="2400" dirty="0" smtClean="0">
                <a:solidFill>
                  <a:schemeClr val="tx2">
                    <a:lumMod val="75000"/>
                  </a:schemeClr>
                </a:solidFill>
                <a:latin typeface="Century Gothic" pitchFamily="34" charset="0"/>
              </a:rPr>
              <a:t>These experiments </a:t>
            </a:r>
            <a:r>
              <a:rPr lang="en-US" sz="2400" dirty="0">
                <a:solidFill>
                  <a:schemeClr val="tx2">
                    <a:lumMod val="75000"/>
                  </a:schemeClr>
                </a:solidFill>
                <a:latin typeface="Century Gothic" pitchFamily="34" charset="0"/>
              </a:rPr>
              <a:t>had </a:t>
            </a:r>
            <a:r>
              <a:rPr lang="en-US" sz="2400" b="1" dirty="0">
                <a:solidFill>
                  <a:schemeClr val="tx2">
                    <a:lumMod val="75000"/>
                  </a:schemeClr>
                </a:solidFill>
                <a:latin typeface="Century Gothic" pitchFamily="34" charset="0"/>
              </a:rPr>
              <a:t>powerful implications </a:t>
            </a:r>
            <a:r>
              <a:rPr lang="en-US" sz="2400" dirty="0">
                <a:solidFill>
                  <a:schemeClr val="tx2">
                    <a:lumMod val="75000"/>
                  </a:schemeClr>
                </a:solidFill>
                <a:latin typeface="Century Gothic" pitchFamily="34" charset="0"/>
              </a:rPr>
              <a:t>for any and all </a:t>
            </a:r>
            <a:r>
              <a:rPr lang="en-US" sz="2400" b="1" dirty="0">
                <a:solidFill>
                  <a:schemeClr val="tx2">
                    <a:lumMod val="75000"/>
                  </a:schemeClr>
                </a:solidFill>
                <a:latin typeface="Century Gothic" pitchFamily="34" charset="0"/>
              </a:rPr>
              <a:t>separations of mothers and infants</a:t>
            </a:r>
            <a:r>
              <a:rPr lang="en-US" sz="2400" dirty="0">
                <a:solidFill>
                  <a:schemeClr val="tx2">
                    <a:lumMod val="75000"/>
                  </a:schemeClr>
                </a:solidFill>
                <a:latin typeface="Century Gothic" pitchFamily="34" charset="0"/>
              </a:rPr>
              <a:t>, including adoption, as well as childrearing in general</a:t>
            </a:r>
            <a:r>
              <a:rPr lang="en-US" sz="2400" dirty="0" smtClean="0">
                <a:solidFill>
                  <a:schemeClr val="tx2">
                    <a:lumMod val="75000"/>
                  </a:schemeClr>
                </a:solidFill>
                <a:latin typeface="Century Gothic" pitchFamily="34" charset="0"/>
              </a:rPr>
              <a:t>.</a:t>
            </a:r>
          </a:p>
          <a:p>
            <a:pPr marL="109728" indent="0">
              <a:buNone/>
            </a:pPr>
            <a:endParaRPr lang="en-US" sz="2000" dirty="0">
              <a:solidFill>
                <a:schemeClr val="tx2">
                  <a:lumMod val="75000"/>
                </a:schemeClr>
              </a:solidFill>
              <a:latin typeface="Century Gothic" pitchFamily="34" charset="0"/>
            </a:endParaRPr>
          </a:p>
        </p:txBody>
      </p:sp>
      <p:sp>
        <p:nvSpPr>
          <p:cNvPr id="2" name="Title 1"/>
          <p:cNvSpPr>
            <a:spLocks noGrp="1"/>
          </p:cNvSpPr>
          <p:nvPr>
            <p:ph type="title"/>
          </p:nvPr>
        </p:nvSpPr>
        <p:spPr>
          <a:xfrm>
            <a:off x="2438400" y="228600"/>
            <a:ext cx="8229600" cy="1143000"/>
          </a:xfrm>
        </p:spPr>
        <p:txBody>
          <a:bodyPr>
            <a:noAutofit/>
          </a:bodyPr>
          <a:lstStyle/>
          <a:p>
            <a:r>
              <a:rPr lang="en-US" sz="4000" b="1" dirty="0" smtClean="0"/>
              <a:t>Dr. Harry Harlow</a:t>
            </a:r>
            <a:endParaRPr lang="en-US" sz="4000" dirty="0" smtClean="0"/>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629400" y="1524000"/>
            <a:ext cx="2340866" cy="22211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4038600" y="6400800"/>
            <a:ext cx="4746812" cy="276999"/>
          </a:xfrm>
          <a:prstGeom prst="rect">
            <a:avLst/>
          </a:prstGeom>
          <a:noFill/>
        </p:spPr>
        <p:txBody>
          <a:bodyPr wrap="none" rtlCol="0">
            <a:spAutoFit/>
          </a:bodyPr>
          <a:lstStyle/>
          <a:p>
            <a:r>
              <a:rPr lang="en-US" sz="1200" dirty="0">
                <a:solidFill>
                  <a:schemeClr val="tx2">
                    <a:lumMod val="75000"/>
                  </a:schemeClr>
                </a:solidFill>
              </a:rPr>
              <a:t>http://pages.uoregon.edu/adoption/studies/HarlowMLE.htm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3035456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6172200" cy="4419600"/>
          </a:xfrm>
        </p:spPr>
        <p:txBody>
          <a:bodyPr>
            <a:noAutofit/>
          </a:bodyPr>
          <a:lstStyle/>
          <a:p>
            <a:r>
              <a:rPr lang="en-US" sz="2400" dirty="0" smtClean="0">
                <a:solidFill>
                  <a:schemeClr val="tx2">
                    <a:lumMod val="75000"/>
                  </a:schemeClr>
                </a:solidFill>
                <a:latin typeface="Century Gothic" pitchFamily="34" charset="0"/>
              </a:rPr>
              <a:t>Although his experiments were </a:t>
            </a:r>
            <a:r>
              <a:rPr lang="en-US" sz="2400" b="1" dirty="0" smtClean="0">
                <a:solidFill>
                  <a:schemeClr val="tx2">
                    <a:lumMod val="75000"/>
                  </a:schemeClr>
                </a:solidFill>
                <a:latin typeface="Century Gothic" pitchFamily="34" charset="0"/>
              </a:rPr>
              <a:t>socially significant </a:t>
            </a:r>
            <a:r>
              <a:rPr lang="en-US" sz="2400" dirty="0" smtClean="0">
                <a:solidFill>
                  <a:schemeClr val="tx2">
                    <a:lumMod val="75000"/>
                  </a:schemeClr>
                </a:solidFill>
                <a:latin typeface="Century Gothic" pitchFamily="34" charset="0"/>
              </a:rPr>
              <a:t>as well, his research demonstrated </a:t>
            </a:r>
            <a:r>
              <a:rPr lang="en-US" sz="2400" b="1" dirty="0" smtClean="0">
                <a:solidFill>
                  <a:schemeClr val="tx2">
                    <a:lumMod val="75000"/>
                  </a:schemeClr>
                </a:solidFill>
                <a:latin typeface="Century Gothic" pitchFamily="34" charset="0"/>
              </a:rPr>
              <a:t>principle 2 </a:t>
            </a:r>
            <a:r>
              <a:rPr lang="en-US" sz="2400" dirty="0" smtClean="0">
                <a:solidFill>
                  <a:schemeClr val="tx2">
                    <a:lumMod val="75000"/>
                  </a:schemeClr>
                </a:solidFill>
                <a:latin typeface="Century Gothic" pitchFamily="34" charset="0"/>
              </a:rPr>
              <a:t>in that animal models were used to understand behavioral phenomena. </a:t>
            </a:r>
          </a:p>
          <a:p>
            <a:pPr marL="109728" indent="0">
              <a:buNone/>
            </a:pPr>
            <a:endParaRPr lang="en-US" sz="2000" dirty="0">
              <a:solidFill>
                <a:schemeClr val="tx2">
                  <a:lumMod val="75000"/>
                </a:schemeClr>
              </a:solidFill>
              <a:latin typeface="Century Gothic" pitchFamily="34" charset="0"/>
            </a:endParaRPr>
          </a:p>
        </p:txBody>
      </p:sp>
      <p:sp>
        <p:nvSpPr>
          <p:cNvPr id="2" name="Title 1"/>
          <p:cNvSpPr>
            <a:spLocks noGrp="1"/>
          </p:cNvSpPr>
          <p:nvPr>
            <p:ph type="title"/>
          </p:nvPr>
        </p:nvSpPr>
        <p:spPr>
          <a:xfrm>
            <a:off x="2438400" y="228600"/>
            <a:ext cx="8229600" cy="1143000"/>
          </a:xfrm>
        </p:spPr>
        <p:txBody>
          <a:bodyPr>
            <a:noAutofit/>
          </a:bodyPr>
          <a:lstStyle/>
          <a:p>
            <a:r>
              <a:rPr lang="en-US" sz="4000" b="1" dirty="0" smtClean="0"/>
              <a:t>Dr. Harry Harlow</a:t>
            </a:r>
            <a:endParaRPr lang="en-US" sz="4000" dirty="0" smtClean="0"/>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629400" y="1524000"/>
            <a:ext cx="2340866" cy="22211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4038600" y="6400800"/>
            <a:ext cx="4746812" cy="276999"/>
          </a:xfrm>
          <a:prstGeom prst="rect">
            <a:avLst/>
          </a:prstGeom>
          <a:noFill/>
        </p:spPr>
        <p:txBody>
          <a:bodyPr wrap="none" rtlCol="0">
            <a:spAutoFit/>
          </a:bodyPr>
          <a:lstStyle/>
          <a:p>
            <a:r>
              <a:rPr lang="en-US" sz="1200" dirty="0">
                <a:solidFill>
                  <a:schemeClr val="tx2">
                    <a:lumMod val="75000"/>
                  </a:schemeClr>
                </a:solidFill>
              </a:rPr>
              <a:t>http://pages.uoregon.edu/adoption/studies/HarlowMLE.htm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3035456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035159" cy="4038600"/>
          </a:xfrm>
        </p:spPr>
        <p:txBody>
          <a:bodyPr>
            <a:normAutofit/>
          </a:bodyPr>
          <a:lstStyle/>
          <a:p>
            <a:r>
              <a:rPr lang="en-US" sz="2800" dirty="0">
                <a:solidFill>
                  <a:schemeClr val="tx1">
                    <a:lumMod val="65000"/>
                    <a:lumOff val="35000"/>
                  </a:schemeClr>
                </a:solidFill>
                <a:latin typeface="Century Gothic" pitchFamily="34" charset="0"/>
              </a:rPr>
              <a:t>R</a:t>
            </a:r>
            <a:r>
              <a:rPr lang="en-US" sz="2800" dirty="0" smtClean="0">
                <a:solidFill>
                  <a:schemeClr val="tx1">
                    <a:lumMod val="65000"/>
                    <a:lumOff val="35000"/>
                  </a:schemeClr>
                </a:solidFill>
                <a:latin typeface="Century Gothic" pitchFamily="34" charset="0"/>
              </a:rPr>
              <a:t>esearch suggests that many psychological disorders are a result of genetic predispositions. </a:t>
            </a:r>
          </a:p>
          <a:p>
            <a:pPr marL="109728" indent="0">
              <a:buNone/>
            </a:pPr>
            <a:endParaRPr lang="en-US" sz="2800" dirty="0" smtClean="0">
              <a:solidFill>
                <a:schemeClr val="tx1">
                  <a:lumMod val="65000"/>
                  <a:lumOff val="35000"/>
                </a:schemeClr>
              </a:solidFill>
              <a:latin typeface="Century Gothic" pitchFamily="34" charset="0"/>
            </a:endParaRPr>
          </a:p>
          <a:p>
            <a:r>
              <a:rPr lang="en-US" sz="2800" dirty="0" smtClean="0">
                <a:solidFill>
                  <a:schemeClr val="tx1">
                    <a:lumMod val="65000"/>
                    <a:lumOff val="35000"/>
                  </a:schemeClr>
                </a:solidFill>
                <a:latin typeface="Century Gothic" pitchFamily="34" charset="0"/>
              </a:rPr>
              <a:t>This principle assumes that behaviors, in part, can be </a:t>
            </a:r>
            <a:r>
              <a:rPr lang="en-US" sz="2800" b="1" dirty="0" smtClean="0">
                <a:solidFill>
                  <a:schemeClr val="tx1">
                    <a:lumMod val="65000"/>
                    <a:lumOff val="35000"/>
                  </a:schemeClr>
                </a:solidFill>
                <a:latin typeface="Century Gothic" pitchFamily="34" charset="0"/>
              </a:rPr>
              <a:t>inherited </a:t>
            </a:r>
            <a:r>
              <a:rPr lang="en-US" sz="2800" dirty="0" smtClean="0">
                <a:solidFill>
                  <a:schemeClr val="tx1">
                    <a:lumMod val="65000"/>
                    <a:lumOff val="35000"/>
                  </a:schemeClr>
                </a:solidFill>
                <a:latin typeface="Century Gothic" pitchFamily="34" charset="0"/>
              </a:rPr>
              <a:t>and or the result of genetic mutations. </a:t>
            </a:r>
          </a:p>
          <a:p>
            <a:pPr marL="109728" indent="0">
              <a:buNone/>
            </a:pPr>
            <a:endParaRPr lang="en-US" sz="3100" dirty="0" smtClean="0">
              <a:solidFill>
                <a:schemeClr val="tx1">
                  <a:lumMod val="65000"/>
                  <a:lumOff val="35000"/>
                </a:schemeClr>
              </a:solidFill>
              <a:latin typeface="Century Gothic" pitchFamily="34" charset="0"/>
            </a:endParaRPr>
          </a:p>
          <a:p>
            <a:pPr marL="0" indent="0">
              <a:buNone/>
            </a:pPr>
            <a:endParaRPr lang="en-US" dirty="0"/>
          </a:p>
        </p:txBody>
      </p:sp>
      <p:sp>
        <p:nvSpPr>
          <p:cNvPr id="2" name="Title 1"/>
          <p:cNvSpPr>
            <a:spLocks noGrp="1"/>
          </p:cNvSpPr>
          <p:nvPr>
            <p:ph type="title"/>
          </p:nvPr>
        </p:nvSpPr>
        <p:spPr>
          <a:xfrm>
            <a:off x="457200" y="228600"/>
            <a:ext cx="8229600" cy="1143000"/>
          </a:xfrm>
        </p:spPr>
        <p:txBody>
          <a:bodyPr>
            <a:noAutofit/>
          </a:bodyPr>
          <a:lstStyle/>
          <a:p>
            <a:r>
              <a:rPr lang="en-US" sz="2800" b="1" dirty="0"/>
              <a:t>Principle </a:t>
            </a:r>
            <a:r>
              <a:rPr lang="en-US" sz="2800" b="1" dirty="0" smtClean="0"/>
              <a:t>3:  </a:t>
            </a:r>
            <a:r>
              <a:rPr lang="en-US" sz="2800" dirty="0" smtClean="0"/>
              <a:t>Genetic predispositions may affect behavior and or mental processes. </a:t>
            </a:r>
          </a:p>
        </p:txBody>
      </p:sp>
      <p:sp>
        <p:nvSpPr>
          <p:cNvPr id="7" name="TextBox 6"/>
          <p:cNvSpPr txBox="1"/>
          <p:nvPr/>
        </p:nvSpPr>
        <p:spPr>
          <a:xfrm>
            <a:off x="4038600" y="6400800"/>
            <a:ext cx="3244799" cy="276999"/>
          </a:xfrm>
          <a:prstGeom prst="rect">
            <a:avLst/>
          </a:prstGeom>
          <a:noFill/>
        </p:spPr>
        <p:txBody>
          <a:bodyPr wrap="none" rtlCol="0">
            <a:spAutoFit/>
          </a:bodyPr>
          <a:lstStyle/>
          <a:p>
            <a:r>
              <a:rPr lang="en-US" sz="1200" dirty="0">
                <a:solidFill>
                  <a:schemeClr val="tx2">
                    <a:lumMod val="75000"/>
                  </a:schemeClr>
                </a:solidFill>
              </a:rPr>
              <a:t>http://pni.med.jhu.edu/research/ad.htm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1368879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035159" cy="4038600"/>
          </a:xfrm>
        </p:spPr>
        <p:txBody>
          <a:bodyPr>
            <a:normAutofit/>
          </a:bodyPr>
          <a:lstStyle/>
          <a:p>
            <a:pPr marL="109728" indent="0"/>
            <a:r>
              <a:rPr lang="en-US" sz="2800" dirty="0" smtClean="0">
                <a:solidFill>
                  <a:schemeClr val="tx1">
                    <a:lumMod val="65000"/>
                    <a:lumOff val="35000"/>
                  </a:schemeClr>
                </a:solidFill>
                <a:latin typeface="Century Gothic" pitchFamily="34" charset="0"/>
              </a:rPr>
              <a:t>This theory can be demonstrated in research that looks at genetic causes of behavior and/or mental process</a:t>
            </a:r>
            <a:r>
              <a:rPr lang="en-US" sz="2800" b="1" dirty="0" smtClean="0">
                <a:solidFill>
                  <a:schemeClr val="tx1">
                    <a:lumMod val="65000"/>
                    <a:lumOff val="35000"/>
                  </a:schemeClr>
                </a:solidFill>
                <a:latin typeface="Century Gothic" pitchFamily="34" charset="0"/>
              </a:rPr>
              <a:t>. </a:t>
            </a:r>
          </a:p>
          <a:p>
            <a:pPr marL="109728" indent="0"/>
            <a:endParaRPr lang="en-US" sz="2800" b="1" dirty="0" smtClean="0">
              <a:solidFill>
                <a:schemeClr val="tx1">
                  <a:lumMod val="65000"/>
                  <a:lumOff val="35000"/>
                </a:schemeClr>
              </a:solidFill>
              <a:latin typeface="Century Gothic" pitchFamily="34" charset="0"/>
            </a:endParaRPr>
          </a:p>
          <a:p>
            <a:pPr marL="109728" indent="0"/>
            <a:r>
              <a:rPr lang="en-US" sz="2800" dirty="0" smtClean="0">
                <a:solidFill>
                  <a:schemeClr val="tx1">
                    <a:lumMod val="65000"/>
                    <a:lumOff val="35000"/>
                  </a:schemeClr>
                </a:solidFill>
                <a:latin typeface="Century Gothic" pitchFamily="34" charset="0"/>
              </a:rPr>
              <a:t>Specifically, research that analyzes genetic mutations and variations in patients who suffer from cognitive disorders (i.e. Alzheimer's). </a:t>
            </a:r>
            <a:endParaRPr lang="en-US" sz="2800" b="1" dirty="0" smtClean="0">
              <a:solidFill>
                <a:schemeClr val="tx1">
                  <a:lumMod val="65000"/>
                  <a:lumOff val="35000"/>
                </a:schemeClr>
              </a:solidFill>
              <a:latin typeface="Century Gothic" pitchFamily="34" charset="0"/>
            </a:endParaRPr>
          </a:p>
          <a:p>
            <a:pPr marL="109728" indent="0">
              <a:buNone/>
            </a:pPr>
            <a:endParaRPr lang="en-US" sz="2800" b="1" dirty="0" smtClean="0">
              <a:solidFill>
                <a:schemeClr val="tx1">
                  <a:lumMod val="65000"/>
                  <a:lumOff val="35000"/>
                </a:schemeClr>
              </a:solidFill>
              <a:latin typeface="Century Gothic" pitchFamily="34" charset="0"/>
            </a:endParaRPr>
          </a:p>
          <a:p>
            <a:pPr marL="0" indent="0">
              <a:buNone/>
            </a:pPr>
            <a:endParaRPr lang="en-US" dirty="0"/>
          </a:p>
        </p:txBody>
      </p:sp>
      <p:sp>
        <p:nvSpPr>
          <p:cNvPr id="2" name="Title 1"/>
          <p:cNvSpPr>
            <a:spLocks noGrp="1"/>
          </p:cNvSpPr>
          <p:nvPr>
            <p:ph type="title"/>
          </p:nvPr>
        </p:nvSpPr>
        <p:spPr>
          <a:xfrm>
            <a:off x="457200" y="228600"/>
            <a:ext cx="8229600" cy="1143000"/>
          </a:xfrm>
        </p:spPr>
        <p:txBody>
          <a:bodyPr>
            <a:noAutofit/>
          </a:bodyPr>
          <a:lstStyle/>
          <a:p>
            <a:r>
              <a:rPr lang="en-US" sz="2800" b="1" dirty="0"/>
              <a:t>Principle </a:t>
            </a:r>
            <a:r>
              <a:rPr lang="en-US" sz="2800" b="1" dirty="0" smtClean="0"/>
              <a:t>3:  </a:t>
            </a:r>
            <a:r>
              <a:rPr lang="en-US" sz="2800" dirty="0" smtClean="0"/>
              <a:t>Genetic predispositions may affect behavior and or mental processes. </a:t>
            </a:r>
          </a:p>
        </p:txBody>
      </p:sp>
      <p:sp>
        <p:nvSpPr>
          <p:cNvPr id="7" name="TextBox 6"/>
          <p:cNvSpPr txBox="1"/>
          <p:nvPr/>
        </p:nvSpPr>
        <p:spPr>
          <a:xfrm>
            <a:off x="4038600" y="6400800"/>
            <a:ext cx="3244799" cy="276999"/>
          </a:xfrm>
          <a:prstGeom prst="rect">
            <a:avLst/>
          </a:prstGeom>
          <a:noFill/>
        </p:spPr>
        <p:txBody>
          <a:bodyPr wrap="none" rtlCol="0">
            <a:spAutoFit/>
          </a:bodyPr>
          <a:lstStyle/>
          <a:p>
            <a:r>
              <a:rPr lang="en-US" sz="1200" dirty="0">
                <a:solidFill>
                  <a:schemeClr val="tx2">
                    <a:lumMod val="75000"/>
                  </a:schemeClr>
                </a:solidFill>
              </a:rPr>
              <a:t>http://pni.med.jhu.edu/research/ad.htm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1368879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035159" cy="4038600"/>
          </a:xfrm>
        </p:spPr>
        <p:txBody>
          <a:bodyPr>
            <a:normAutofit/>
          </a:bodyPr>
          <a:lstStyle/>
          <a:p>
            <a:pPr marL="109728" indent="0"/>
            <a:r>
              <a:rPr lang="en-US" sz="2800" dirty="0" smtClean="0">
                <a:solidFill>
                  <a:schemeClr val="tx1">
                    <a:lumMod val="65000"/>
                    <a:lumOff val="35000"/>
                  </a:schemeClr>
                </a:solidFill>
                <a:latin typeface="Century Gothic" pitchFamily="34" charset="0"/>
              </a:rPr>
              <a:t>An example of this principle </a:t>
            </a:r>
            <a:r>
              <a:rPr lang="en-US" sz="2800" i="1" dirty="0" smtClean="0">
                <a:solidFill>
                  <a:schemeClr val="tx1">
                    <a:lumMod val="65000"/>
                    <a:lumOff val="35000"/>
                  </a:schemeClr>
                </a:solidFill>
                <a:latin typeface="Century Gothic" pitchFamily="34" charset="0"/>
              </a:rPr>
              <a:t>demonstrated in research </a:t>
            </a:r>
            <a:r>
              <a:rPr lang="en-US" sz="2800" dirty="0" smtClean="0">
                <a:solidFill>
                  <a:schemeClr val="tx1">
                    <a:lumMod val="65000"/>
                    <a:lumOff val="35000"/>
                  </a:schemeClr>
                </a:solidFill>
                <a:latin typeface="Century Gothic" pitchFamily="34" charset="0"/>
              </a:rPr>
              <a:t>is the current research being done at </a:t>
            </a:r>
            <a:r>
              <a:rPr lang="en-US" sz="2800" b="1" dirty="0" smtClean="0">
                <a:solidFill>
                  <a:schemeClr val="tx1">
                    <a:lumMod val="65000"/>
                    <a:lumOff val="35000"/>
                  </a:schemeClr>
                </a:solidFill>
                <a:latin typeface="Century Gothic" pitchFamily="34" charset="0"/>
              </a:rPr>
              <a:t>Boston University</a:t>
            </a:r>
            <a:r>
              <a:rPr lang="en-US" sz="2800" dirty="0" smtClean="0">
                <a:solidFill>
                  <a:schemeClr val="tx1">
                    <a:lumMod val="65000"/>
                    <a:lumOff val="35000"/>
                  </a:schemeClr>
                </a:solidFill>
                <a:latin typeface="Century Gothic" pitchFamily="34" charset="0"/>
              </a:rPr>
              <a:t> and the </a:t>
            </a:r>
            <a:r>
              <a:rPr lang="en-US" sz="2800" b="1" dirty="0" smtClean="0">
                <a:solidFill>
                  <a:schemeClr val="tx1">
                    <a:lumMod val="65000"/>
                    <a:lumOff val="35000"/>
                  </a:schemeClr>
                </a:solidFill>
                <a:latin typeface="Century Gothic" pitchFamily="34" charset="0"/>
              </a:rPr>
              <a:t>University of Arizona</a:t>
            </a:r>
            <a:r>
              <a:rPr lang="en-US" sz="2800" dirty="0" smtClean="0">
                <a:solidFill>
                  <a:schemeClr val="tx1">
                    <a:lumMod val="65000"/>
                    <a:lumOff val="35000"/>
                  </a:schemeClr>
                </a:solidFill>
                <a:latin typeface="Century Gothic" pitchFamily="34" charset="0"/>
              </a:rPr>
              <a:t> that look at </a:t>
            </a:r>
            <a:r>
              <a:rPr lang="en-US" sz="2800" b="1" dirty="0" smtClean="0">
                <a:solidFill>
                  <a:schemeClr val="tx1">
                    <a:lumMod val="65000"/>
                    <a:lumOff val="35000"/>
                  </a:schemeClr>
                </a:solidFill>
                <a:latin typeface="Century Gothic" pitchFamily="34" charset="0"/>
              </a:rPr>
              <a:t>gene variations </a:t>
            </a:r>
            <a:r>
              <a:rPr lang="en-US" sz="2800" dirty="0" smtClean="0">
                <a:solidFill>
                  <a:schemeClr val="tx1">
                    <a:lumMod val="65000"/>
                    <a:lumOff val="35000"/>
                  </a:schemeClr>
                </a:solidFill>
                <a:latin typeface="Century Gothic" pitchFamily="34" charset="0"/>
              </a:rPr>
              <a:t>and their correlation to </a:t>
            </a:r>
            <a:r>
              <a:rPr lang="en-US" sz="2800" b="1" dirty="0" smtClean="0">
                <a:solidFill>
                  <a:schemeClr val="tx1">
                    <a:lumMod val="65000"/>
                    <a:lumOff val="35000"/>
                  </a:schemeClr>
                </a:solidFill>
                <a:latin typeface="Century Gothic" pitchFamily="34" charset="0"/>
              </a:rPr>
              <a:t>decision making (Frank &amp; Moreno 2011)</a:t>
            </a:r>
            <a:r>
              <a:rPr lang="en-US" sz="2800" dirty="0" smtClean="0">
                <a:solidFill>
                  <a:schemeClr val="tx1">
                    <a:lumMod val="65000"/>
                    <a:lumOff val="35000"/>
                  </a:schemeClr>
                </a:solidFill>
                <a:latin typeface="Century Gothic" pitchFamily="34" charset="0"/>
              </a:rPr>
              <a:t>.</a:t>
            </a:r>
            <a:endParaRPr lang="en-US" sz="2800" b="1" dirty="0" smtClean="0">
              <a:solidFill>
                <a:schemeClr val="tx1">
                  <a:lumMod val="65000"/>
                  <a:lumOff val="35000"/>
                </a:schemeClr>
              </a:solidFill>
              <a:latin typeface="Century Gothic" pitchFamily="34" charset="0"/>
            </a:endParaRPr>
          </a:p>
          <a:p>
            <a:pPr marL="0" indent="0">
              <a:buNone/>
            </a:pPr>
            <a:endParaRPr lang="en-US" dirty="0"/>
          </a:p>
        </p:txBody>
      </p:sp>
      <p:sp>
        <p:nvSpPr>
          <p:cNvPr id="2" name="Title 1"/>
          <p:cNvSpPr>
            <a:spLocks noGrp="1"/>
          </p:cNvSpPr>
          <p:nvPr>
            <p:ph type="title"/>
          </p:nvPr>
        </p:nvSpPr>
        <p:spPr>
          <a:xfrm>
            <a:off x="457200" y="228600"/>
            <a:ext cx="8229600" cy="1143000"/>
          </a:xfrm>
        </p:spPr>
        <p:txBody>
          <a:bodyPr>
            <a:noAutofit/>
          </a:bodyPr>
          <a:lstStyle/>
          <a:p>
            <a:r>
              <a:rPr lang="en-US" sz="2800" b="1" dirty="0"/>
              <a:t>Principle </a:t>
            </a:r>
            <a:r>
              <a:rPr lang="en-US" sz="2800" b="1" dirty="0" smtClean="0"/>
              <a:t>3:  </a:t>
            </a:r>
            <a:r>
              <a:rPr lang="en-US" sz="2800" dirty="0" smtClean="0"/>
              <a:t>Genetic predispositions may affect behavior and or mental processes. </a:t>
            </a:r>
          </a:p>
        </p:txBody>
      </p:sp>
      <p:sp>
        <p:nvSpPr>
          <p:cNvPr id="7" name="TextBox 6"/>
          <p:cNvSpPr txBox="1"/>
          <p:nvPr/>
        </p:nvSpPr>
        <p:spPr>
          <a:xfrm>
            <a:off x="4038600" y="6400800"/>
            <a:ext cx="3244799" cy="276999"/>
          </a:xfrm>
          <a:prstGeom prst="rect">
            <a:avLst/>
          </a:prstGeom>
          <a:noFill/>
        </p:spPr>
        <p:txBody>
          <a:bodyPr wrap="none" rtlCol="0">
            <a:spAutoFit/>
          </a:bodyPr>
          <a:lstStyle/>
          <a:p>
            <a:r>
              <a:rPr lang="en-US" sz="1200" dirty="0">
                <a:solidFill>
                  <a:schemeClr val="tx2">
                    <a:lumMod val="75000"/>
                  </a:schemeClr>
                </a:solidFill>
              </a:rPr>
              <a:t>http://pni.med.jhu.edu/research/ad.htm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136887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628"/>
            <a:ext cx="8229600" cy="1143000"/>
          </a:xfrm>
        </p:spPr>
        <p:txBody>
          <a:bodyPr>
            <a:normAutofit fontScale="90000"/>
          </a:bodyPr>
          <a:lstStyle/>
          <a:p>
            <a:r>
              <a:rPr lang="en-US" sz="5400" dirty="0" smtClean="0"/>
              <a:t>Biological Level of analysis</a:t>
            </a:r>
            <a:endParaRPr lang="en-US" sz="5400" dirty="0"/>
          </a:p>
        </p:txBody>
      </p:sp>
      <p:sp>
        <p:nvSpPr>
          <p:cNvPr id="5" name="TextBox 4"/>
          <p:cNvSpPr txBox="1"/>
          <p:nvPr/>
        </p:nvSpPr>
        <p:spPr>
          <a:xfrm>
            <a:off x="152400" y="1066800"/>
            <a:ext cx="8458200" cy="2954655"/>
          </a:xfrm>
          <a:prstGeom prst="rect">
            <a:avLst/>
          </a:prstGeom>
          <a:noFill/>
        </p:spPr>
        <p:txBody>
          <a:bodyPr wrap="square" rtlCol="0">
            <a:spAutoFit/>
          </a:bodyPr>
          <a:lstStyle/>
          <a:p>
            <a:r>
              <a:rPr lang="en-US" sz="2800" dirty="0">
                <a:solidFill>
                  <a:schemeClr val="tx1">
                    <a:lumMod val="65000"/>
                    <a:lumOff val="35000"/>
                  </a:schemeClr>
                </a:solidFill>
                <a:latin typeface="Century Gothic" pitchFamily="34" charset="0"/>
              </a:rPr>
              <a:t>At the most basic level of analysis, human beings are </a:t>
            </a:r>
            <a:r>
              <a:rPr lang="en-US" sz="2800" b="1" dirty="0">
                <a:solidFill>
                  <a:schemeClr val="tx1">
                    <a:lumMod val="65000"/>
                    <a:lumOff val="35000"/>
                  </a:schemeClr>
                </a:solidFill>
                <a:latin typeface="Century Gothic" pitchFamily="34" charset="0"/>
              </a:rPr>
              <a:t>biological systems</a:t>
            </a:r>
            <a:r>
              <a:rPr lang="en-US" sz="2800" dirty="0">
                <a:solidFill>
                  <a:schemeClr val="tx1">
                    <a:lumMod val="65000"/>
                    <a:lumOff val="35000"/>
                  </a:schemeClr>
                </a:solidFill>
                <a:latin typeface="Century Gothic" pitchFamily="34" charset="0"/>
              </a:rPr>
              <a:t>. </a:t>
            </a:r>
            <a:r>
              <a:rPr lang="en-US" sz="2800" dirty="0" smtClean="0">
                <a:solidFill>
                  <a:schemeClr val="tx1">
                    <a:lumMod val="65000"/>
                    <a:lumOff val="35000"/>
                  </a:schemeClr>
                </a:solidFill>
                <a:latin typeface="Century Gothic" pitchFamily="34" charset="0"/>
              </a:rPr>
              <a:t>It is the assumption that our </a:t>
            </a:r>
            <a:r>
              <a:rPr lang="en-US" sz="2800" b="1" dirty="0" smtClean="0">
                <a:solidFill>
                  <a:schemeClr val="tx1">
                    <a:lumMod val="65000"/>
                    <a:lumOff val="35000"/>
                  </a:schemeClr>
                </a:solidFill>
                <a:latin typeface="Century Gothic" pitchFamily="34" charset="0"/>
              </a:rPr>
              <a:t>mental processes</a:t>
            </a:r>
            <a:r>
              <a:rPr lang="en-US" sz="2800" dirty="0" smtClean="0">
                <a:solidFill>
                  <a:schemeClr val="tx1">
                    <a:lumMod val="65000"/>
                    <a:lumOff val="35000"/>
                  </a:schemeClr>
                </a:solidFill>
                <a:latin typeface="Century Gothic" pitchFamily="34" charset="0"/>
              </a:rPr>
              <a:t>, </a:t>
            </a:r>
            <a:r>
              <a:rPr lang="en-US" sz="2800" b="1" dirty="0">
                <a:solidFill>
                  <a:schemeClr val="tx1">
                    <a:lumMod val="65000"/>
                    <a:lumOff val="35000"/>
                  </a:schemeClr>
                </a:solidFill>
                <a:latin typeface="Century Gothic" pitchFamily="34" charset="0"/>
              </a:rPr>
              <a:t>emotions</a:t>
            </a:r>
            <a:r>
              <a:rPr lang="en-US" sz="2800" dirty="0">
                <a:solidFill>
                  <a:schemeClr val="tx1">
                    <a:lumMod val="65000"/>
                    <a:lumOff val="35000"/>
                  </a:schemeClr>
                </a:solidFill>
                <a:latin typeface="Century Gothic" pitchFamily="34" charset="0"/>
              </a:rPr>
              <a:t> and </a:t>
            </a:r>
            <a:r>
              <a:rPr lang="en-US" sz="2800" b="1" dirty="0" smtClean="0">
                <a:solidFill>
                  <a:schemeClr val="tx1">
                    <a:lumMod val="65000"/>
                    <a:lumOff val="35000"/>
                  </a:schemeClr>
                </a:solidFill>
                <a:latin typeface="Century Gothic" pitchFamily="34" charset="0"/>
              </a:rPr>
              <a:t>behaviors</a:t>
            </a:r>
            <a:r>
              <a:rPr lang="en-US" sz="2800" dirty="0" smtClean="0">
                <a:solidFill>
                  <a:schemeClr val="tx1">
                    <a:lumMod val="65000"/>
                    <a:lumOff val="35000"/>
                  </a:schemeClr>
                </a:solidFill>
                <a:latin typeface="Century Gothic" pitchFamily="34" charset="0"/>
              </a:rPr>
              <a:t> </a:t>
            </a:r>
            <a:r>
              <a:rPr lang="en-US" sz="2800" dirty="0">
                <a:solidFill>
                  <a:schemeClr val="tx1">
                    <a:lumMod val="65000"/>
                    <a:lumOff val="35000"/>
                  </a:schemeClr>
                </a:solidFill>
                <a:latin typeface="Century Gothic" pitchFamily="34" charset="0"/>
              </a:rPr>
              <a:t>are products of the anatomy and physiology of our nervous and endocrine systems. </a:t>
            </a:r>
            <a:r>
              <a:rPr lang="en-US" dirty="0">
                <a:solidFill>
                  <a:schemeClr val="tx1">
                    <a:lumMod val="65000"/>
                    <a:lumOff val="35000"/>
                  </a:schemeClr>
                </a:solidFill>
              </a:rPr>
              <a:t/>
            </a:r>
            <a:br>
              <a:rPr lang="en-US" dirty="0">
                <a:solidFill>
                  <a:schemeClr val="tx1">
                    <a:lumMod val="65000"/>
                    <a:lumOff val="35000"/>
                  </a:schemeClr>
                </a:solidFill>
              </a:rPr>
            </a:br>
            <a:endParaRPr lang="en-US" dirty="0">
              <a:solidFill>
                <a:schemeClr val="tx1">
                  <a:lumMod val="65000"/>
                  <a:lumOff val="35000"/>
                </a:schemeClr>
              </a:solidFill>
            </a:endParaRPr>
          </a:p>
        </p:txBody>
      </p:sp>
    </p:spTree>
    <p:extLst>
      <p:ext uri="{BB962C8B-B14F-4D97-AF65-F5344CB8AC3E}">
        <p14:creationId xmlns:p14="http://schemas.microsoft.com/office/powerpoint/2010/main" xmlns="" val="2055836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035159" cy="4038600"/>
          </a:xfrm>
        </p:spPr>
        <p:txBody>
          <a:bodyPr>
            <a:normAutofit lnSpcReduction="10000"/>
          </a:bodyPr>
          <a:lstStyle/>
          <a:p>
            <a:pPr marL="109728" indent="0"/>
            <a:r>
              <a:rPr lang="en-US" sz="2800" dirty="0" smtClean="0">
                <a:solidFill>
                  <a:schemeClr val="tx1">
                    <a:lumMod val="65000"/>
                    <a:lumOff val="35000"/>
                  </a:schemeClr>
                </a:solidFill>
                <a:latin typeface="Century Gothic" pitchFamily="34" charset="0"/>
              </a:rPr>
              <a:t>Researchers at Brown University and the University of Arizona have determined that variations of </a:t>
            </a:r>
            <a:r>
              <a:rPr lang="en-US" sz="2800" b="1" dirty="0" smtClean="0">
                <a:solidFill>
                  <a:schemeClr val="tx1">
                    <a:lumMod val="65000"/>
                    <a:lumOff val="35000"/>
                  </a:schemeClr>
                </a:solidFill>
                <a:latin typeface="Century Gothic" pitchFamily="34" charset="0"/>
              </a:rPr>
              <a:t>three different genes </a:t>
            </a:r>
            <a:r>
              <a:rPr lang="en-US" sz="2800" dirty="0" smtClean="0">
                <a:solidFill>
                  <a:schemeClr val="tx1">
                    <a:lumMod val="65000"/>
                    <a:lumOff val="35000"/>
                  </a:schemeClr>
                </a:solidFill>
                <a:latin typeface="Century Gothic" pitchFamily="34" charset="0"/>
              </a:rPr>
              <a:t>in the brain (called single-nucleotide polymorphisms) may help </a:t>
            </a:r>
            <a:r>
              <a:rPr lang="en-US" sz="2800" b="1" dirty="0" smtClean="0">
                <a:solidFill>
                  <a:schemeClr val="tx1">
                    <a:lumMod val="65000"/>
                    <a:lumOff val="35000"/>
                  </a:schemeClr>
                </a:solidFill>
                <a:latin typeface="Century Gothic" pitchFamily="34" charset="0"/>
              </a:rPr>
              <a:t>predict a person’s tendency to make certain choices</a:t>
            </a:r>
            <a:r>
              <a:rPr lang="en-US" sz="2800" dirty="0" smtClean="0">
                <a:solidFill>
                  <a:schemeClr val="tx1">
                    <a:lumMod val="65000"/>
                    <a:lumOff val="35000"/>
                  </a:schemeClr>
                </a:solidFill>
                <a:latin typeface="Century Gothic" pitchFamily="34" charset="0"/>
              </a:rPr>
              <a:t>.</a:t>
            </a:r>
          </a:p>
          <a:p>
            <a:pPr marL="109728" indent="0">
              <a:buNone/>
            </a:pPr>
            <a:endParaRPr lang="en-US" sz="2800" dirty="0" smtClean="0">
              <a:solidFill>
                <a:schemeClr val="tx1">
                  <a:lumMod val="65000"/>
                  <a:lumOff val="35000"/>
                </a:schemeClr>
              </a:solidFill>
              <a:latin typeface="Century Gothic" pitchFamily="34" charset="0"/>
            </a:endParaRPr>
          </a:p>
          <a:p>
            <a:pPr marL="109728" indent="0"/>
            <a:r>
              <a:rPr lang="en-US" sz="2800" dirty="0" smtClean="0">
                <a:solidFill>
                  <a:schemeClr val="tx1">
                    <a:lumMod val="65000"/>
                    <a:lumOff val="35000"/>
                  </a:schemeClr>
                </a:solidFill>
                <a:latin typeface="Century Gothic" pitchFamily="34" charset="0"/>
              </a:rPr>
              <a:t>This research suggests that mental processes, specifically, decision making can be predetermined by genes. </a:t>
            </a:r>
            <a:endParaRPr lang="en-US" dirty="0"/>
          </a:p>
        </p:txBody>
      </p:sp>
      <p:sp>
        <p:nvSpPr>
          <p:cNvPr id="2" name="Title 1"/>
          <p:cNvSpPr>
            <a:spLocks noGrp="1"/>
          </p:cNvSpPr>
          <p:nvPr>
            <p:ph type="title"/>
          </p:nvPr>
        </p:nvSpPr>
        <p:spPr>
          <a:xfrm>
            <a:off x="457200" y="228600"/>
            <a:ext cx="8229600" cy="1143000"/>
          </a:xfrm>
        </p:spPr>
        <p:txBody>
          <a:bodyPr>
            <a:noAutofit/>
          </a:bodyPr>
          <a:lstStyle/>
          <a:p>
            <a:r>
              <a:rPr lang="en-US" sz="2800" b="1" dirty="0"/>
              <a:t>Principle </a:t>
            </a:r>
            <a:r>
              <a:rPr lang="en-US" sz="2800" b="1" dirty="0" smtClean="0"/>
              <a:t>3:  </a:t>
            </a:r>
            <a:r>
              <a:rPr lang="en-US" sz="2800" dirty="0" smtClean="0"/>
              <a:t>Genetic predispositions may affect behavior and or mental processes. </a:t>
            </a:r>
          </a:p>
        </p:txBody>
      </p:sp>
      <p:sp>
        <p:nvSpPr>
          <p:cNvPr id="7" name="TextBox 6"/>
          <p:cNvSpPr txBox="1"/>
          <p:nvPr/>
        </p:nvSpPr>
        <p:spPr>
          <a:xfrm>
            <a:off x="4038600" y="6400800"/>
            <a:ext cx="3244799" cy="276999"/>
          </a:xfrm>
          <a:prstGeom prst="rect">
            <a:avLst/>
          </a:prstGeom>
          <a:noFill/>
        </p:spPr>
        <p:txBody>
          <a:bodyPr wrap="none" rtlCol="0">
            <a:spAutoFit/>
          </a:bodyPr>
          <a:lstStyle/>
          <a:p>
            <a:r>
              <a:rPr lang="en-US" sz="1200" dirty="0">
                <a:solidFill>
                  <a:schemeClr val="tx2">
                    <a:lumMod val="75000"/>
                  </a:schemeClr>
                </a:solidFill>
              </a:rPr>
              <a:t>http://pni.med.jhu.edu/research/ad.htm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spTree>
    <p:extLst>
      <p:ext uri="{BB962C8B-B14F-4D97-AF65-F5344CB8AC3E}">
        <p14:creationId xmlns:p14="http://schemas.microsoft.com/office/powerpoint/2010/main" xmlns="" val="1368879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18" y="914400"/>
            <a:ext cx="6693882" cy="5176346"/>
          </a:xfrm>
        </p:spPr>
        <p:txBody>
          <a:bodyPr>
            <a:normAutofit/>
          </a:bodyPr>
          <a:lstStyle/>
          <a:p>
            <a:r>
              <a:rPr lang="en-US" b="1" dirty="0">
                <a:solidFill>
                  <a:schemeClr val="tx1">
                    <a:lumMod val="65000"/>
                    <a:lumOff val="35000"/>
                  </a:schemeClr>
                </a:solidFill>
                <a:latin typeface="Century Gothic" pitchFamily="34" charset="0"/>
              </a:rPr>
              <a:t>The Familial Alzheimer's Disease Research Program</a:t>
            </a:r>
            <a:r>
              <a:rPr lang="en-US" dirty="0">
                <a:solidFill>
                  <a:schemeClr val="tx1">
                    <a:lumMod val="65000"/>
                    <a:lumOff val="35000"/>
                  </a:schemeClr>
                </a:solidFill>
                <a:latin typeface="Century Gothic" pitchFamily="34" charset="0"/>
              </a:rPr>
              <a:t>, spearheaded by </a:t>
            </a:r>
            <a:r>
              <a:rPr lang="en-US" b="1" dirty="0">
                <a:solidFill>
                  <a:schemeClr val="tx1">
                    <a:lumMod val="65000"/>
                    <a:lumOff val="35000"/>
                  </a:schemeClr>
                </a:solidFill>
                <a:latin typeface="Century Gothic" pitchFamily="34" charset="0"/>
              </a:rPr>
              <a:t>Dr. Susan Bassett</a:t>
            </a:r>
            <a:r>
              <a:rPr lang="en-US" dirty="0">
                <a:solidFill>
                  <a:schemeClr val="tx1">
                    <a:lumMod val="65000"/>
                    <a:lumOff val="35000"/>
                  </a:schemeClr>
                </a:solidFill>
                <a:latin typeface="Century Gothic" pitchFamily="34" charset="0"/>
              </a:rPr>
              <a:t>, is a collection of studies aimed at understanding the </a:t>
            </a:r>
            <a:r>
              <a:rPr lang="en-US" b="1" dirty="0">
                <a:solidFill>
                  <a:schemeClr val="tx1">
                    <a:lumMod val="65000"/>
                    <a:lumOff val="35000"/>
                  </a:schemeClr>
                </a:solidFill>
                <a:latin typeface="Century Gothic" pitchFamily="34" charset="0"/>
              </a:rPr>
              <a:t>genetic susceptibility </a:t>
            </a:r>
            <a:r>
              <a:rPr lang="en-US" dirty="0">
                <a:solidFill>
                  <a:schemeClr val="tx1">
                    <a:lumMod val="65000"/>
                    <a:lumOff val="35000"/>
                  </a:schemeClr>
                </a:solidFill>
                <a:latin typeface="Century Gothic" pitchFamily="34" charset="0"/>
              </a:rPr>
              <a:t>to </a:t>
            </a:r>
            <a:r>
              <a:rPr lang="en-US" b="1" dirty="0">
                <a:solidFill>
                  <a:schemeClr val="tx1">
                    <a:lumMod val="65000"/>
                    <a:lumOff val="35000"/>
                  </a:schemeClr>
                </a:solidFill>
                <a:latin typeface="Century Gothic" pitchFamily="34" charset="0"/>
              </a:rPr>
              <a:t>Alzheimer's disease </a:t>
            </a:r>
            <a:r>
              <a:rPr lang="en-US" dirty="0">
                <a:solidFill>
                  <a:schemeClr val="tx1">
                    <a:lumMod val="65000"/>
                    <a:lumOff val="35000"/>
                  </a:schemeClr>
                </a:solidFill>
                <a:latin typeface="Century Gothic" pitchFamily="34" charset="0"/>
              </a:rPr>
              <a:t>and identifying risk factors in populations at risk. </a:t>
            </a:r>
            <a:endParaRPr lang="en-US" dirty="0" smtClean="0">
              <a:solidFill>
                <a:schemeClr val="tx1">
                  <a:lumMod val="65000"/>
                  <a:lumOff val="35000"/>
                </a:schemeClr>
              </a:solidFill>
              <a:latin typeface="Century Gothic" pitchFamily="34" charset="0"/>
            </a:endParaRPr>
          </a:p>
          <a:p>
            <a:pPr marL="109728" indent="0">
              <a:buNone/>
            </a:pPr>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The </a:t>
            </a:r>
            <a:r>
              <a:rPr lang="en-US" dirty="0">
                <a:solidFill>
                  <a:schemeClr val="tx1">
                    <a:lumMod val="65000"/>
                    <a:lumOff val="35000"/>
                  </a:schemeClr>
                </a:solidFill>
                <a:latin typeface="Century Gothic" pitchFamily="34" charset="0"/>
              </a:rPr>
              <a:t>program also uses </a:t>
            </a:r>
            <a:r>
              <a:rPr lang="en-US" b="1" dirty="0">
                <a:solidFill>
                  <a:schemeClr val="tx1">
                    <a:lumMod val="65000"/>
                    <a:lumOff val="35000"/>
                  </a:schemeClr>
                </a:solidFill>
                <a:latin typeface="Century Gothic" pitchFamily="34" charset="0"/>
              </a:rPr>
              <a:t>functional imaging and neuropsychological testing </a:t>
            </a:r>
            <a:r>
              <a:rPr lang="en-US" dirty="0">
                <a:solidFill>
                  <a:schemeClr val="tx1">
                    <a:lumMod val="65000"/>
                    <a:lumOff val="35000"/>
                  </a:schemeClr>
                </a:solidFill>
                <a:latin typeface="Century Gothic" pitchFamily="34" charset="0"/>
              </a:rPr>
              <a:t>to investigate </a:t>
            </a:r>
            <a:r>
              <a:rPr lang="en-US" b="1" dirty="0">
                <a:solidFill>
                  <a:schemeClr val="tx1">
                    <a:lumMod val="65000"/>
                    <a:lumOff val="35000"/>
                  </a:schemeClr>
                </a:solidFill>
                <a:latin typeface="Century Gothic" pitchFamily="34" charset="0"/>
              </a:rPr>
              <a:t>cognitive abnormalities</a:t>
            </a:r>
            <a:r>
              <a:rPr lang="en-US" dirty="0">
                <a:solidFill>
                  <a:schemeClr val="tx1">
                    <a:lumMod val="65000"/>
                    <a:lumOff val="35000"/>
                  </a:schemeClr>
                </a:solidFill>
                <a:latin typeface="Century Gothic" pitchFamily="34" charset="0"/>
              </a:rPr>
              <a:t> in these populations. </a:t>
            </a:r>
            <a:endParaRPr lang="en-US" dirty="0">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Familial Alzheimer's</a:t>
            </a:r>
            <a:r>
              <a:rPr lang="en-US" sz="2800" dirty="0" smtClean="0"/>
              <a:t> Diseased Research </a:t>
            </a:r>
          </a:p>
        </p:txBody>
      </p:sp>
      <p:sp>
        <p:nvSpPr>
          <p:cNvPr id="7" name="TextBox 6"/>
          <p:cNvSpPr txBox="1"/>
          <p:nvPr/>
        </p:nvSpPr>
        <p:spPr>
          <a:xfrm>
            <a:off x="4038600" y="6400800"/>
            <a:ext cx="3244799" cy="276999"/>
          </a:xfrm>
          <a:prstGeom prst="rect">
            <a:avLst/>
          </a:prstGeom>
          <a:noFill/>
        </p:spPr>
        <p:txBody>
          <a:bodyPr wrap="none" rtlCol="0">
            <a:spAutoFit/>
          </a:bodyPr>
          <a:lstStyle/>
          <a:p>
            <a:r>
              <a:rPr lang="en-US" sz="1200" dirty="0">
                <a:solidFill>
                  <a:schemeClr val="tx2">
                    <a:lumMod val="75000"/>
                  </a:schemeClr>
                </a:solidFill>
              </a:rPr>
              <a:t>http://pni.med.jhu.edu/research/ad.htm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10400" y="990600"/>
            <a:ext cx="1790700" cy="17907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563845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18" y="914400"/>
            <a:ext cx="5855682" cy="5176346"/>
          </a:xfrm>
        </p:spPr>
        <p:txBody>
          <a:bodyPr>
            <a:normAutofit/>
          </a:bodyPr>
          <a:lstStyle/>
          <a:p>
            <a:r>
              <a:rPr lang="en-US" b="1" dirty="0">
                <a:solidFill>
                  <a:schemeClr val="tx1">
                    <a:lumMod val="65000"/>
                    <a:lumOff val="35000"/>
                  </a:schemeClr>
                </a:solidFill>
                <a:latin typeface="Century Gothic" pitchFamily="34" charset="0"/>
              </a:rPr>
              <a:t>The Familial Alzheimer's Disease Research </a:t>
            </a:r>
            <a:r>
              <a:rPr lang="en-US" b="1" dirty="0" smtClean="0">
                <a:solidFill>
                  <a:schemeClr val="tx1">
                    <a:lumMod val="65000"/>
                    <a:lumOff val="35000"/>
                  </a:schemeClr>
                </a:solidFill>
                <a:latin typeface="Century Gothic" pitchFamily="34" charset="0"/>
              </a:rPr>
              <a:t>Program</a:t>
            </a:r>
            <a:r>
              <a:rPr lang="en-US" dirty="0">
                <a:solidFill>
                  <a:schemeClr val="tx1">
                    <a:lumMod val="65000"/>
                    <a:lumOff val="35000"/>
                  </a:schemeClr>
                </a:solidFill>
                <a:latin typeface="Century Gothic" pitchFamily="34" charset="0"/>
              </a:rPr>
              <a:t> </a:t>
            </a:r>
            <a:r>
              <a:rPr lang="en-US" dirty="0" smtClean="0">
                <a:solidFill>
                  <a:schemeClr val="tx1">
                    <a:lumMod val="65000"/>
                    <a:lumOff val="35000"/>
                  </a:schemeClr>
                </a:solidFill>
                <a:latin typeface="Century Gothic" pitchFamily="34" charset="0"/>
              </a:rPr>
              <a:t>demonstrates that cognitive disorders such (such as Familial Alzheimer’s Disease) can be studied using physiological methods. </a:t>
            </a:r>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This principle also relates back to the first principle of this level of analysis. </a:t>
            </a:r>
            <a:endParaRPr lang="en-US" dirty="0">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Familial Alzheimer's</a:t>
            </a:r>
            <a:r>
              <a:rPr lang="en-US" sz="2800" dirty="0" smtClean="0"/>
              <a:t> Diseased Research </a:t>
            </a:r>
          </a:p>
        </p:txBody>
      </p:sp>
      <p:sp>
        <p:nvSpPr>
          <p:cNvPr id="7" name="TextBox 6"/>
          <p:cNvSpPr txBox="1"/>
          <p:nvPr/>
        </p:nvSpPr>
        <p:spPr>
          <a:xfrm>
            <a:off x="4038600" y="6400800"/>
            <a:ext cx="3244799" cy="276999"/>
          </a:xfrm>
          <a:prstGeom prst="rect">
            <a:avLst/>
          </a:prstGeom>
          <a:noFill/>
        </p:spPr>
        <p:txBody>
          <a:bodyPr wrap="none" rtlCol="0">
            <a:spAutoFit/>
          </a:bodyPr>
          <a:lstStyle/>
          <a:p>
            <a:r>
              <a:rPr lang="en-US" sz="1200" dirty="0">
                <a:solidFill>
                  <a:schemeClr val="tx2">
                    <a:lumMod val="75000"/>
                  </a:schemeClr>
                </a:solidFill>
              </a:rPr>
              <a:t>http://pni.med.jhu.edu/research/ad.htm</a:t>
            </a:r>
          </a:p>
        </p:txBody>
      </p:sp>
      <p:sp>
        <p:nvSpPr>
          <p:cNvPr id="8" name="TextBox 7"/>
          <p:cNvSpPr txBox="1"/>
          <p:nvPr/>
        </p:nvSpPr>
        <p:spPr>
          <a:xfrm>
            <a:off x="4075386" y="6090745"/>
            <a:ext cx="1614545" cy="369332"/>
          </a:xfrm>
          <a:prstGeom prst="rect">
            <a:avLst/>
          </a:prstGeom>
          <a:noFill/>
        </p:spPr>
        <p:txBody>
          <a:bodyPr wrap="none" rtlCol="0">
            <a:spAutoFit/>
          </a:bodyPr>
          <a:lstStyle/>
          <a:p>
            <a:r>
              <a:rPr lang="en-US" dirty="0" smtClean="0"/>
              <a:t>More info 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9800" y="1905000"/>
            <a:ext cx="2933700" cy="29337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953719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1"/>
            <a:ext cx="5181600" cy="4038599"/>
          </a:xfrm>
        </p:spPr>
        <p:txBody>
          <a:bodyPr>
            <a:normAutofit/>
          </a:bodyPr>
          <a:lstStyle/>
          <a:p>
            <a:pPr marL="109728" indent="0">
              <a:buNone/>
            </a:pPr>
            <a:r>
              <a:rPr lang="en-US" dirty="0" smtClean="0">
                <a:solidFill>
                  <a:schemeClr val="tx1">
                    <a:lumMod val="65000"/>
                    <a:lumOff val="35000"/>
                  </a:schemeClr>
                </a:solidFill>
              </a:rPr>
              <a:t>3.</a:t>
            </a:r>
            <a:r>
              <a:rPr lang="en-US" u="sng" dirty="0" smtClean="0">
                <a:solidFill>
                  <a:schemeClr val="tx1">
                    <a:lumMod val="65000"/>
                    <a:lumOff val="35000"/>
                  </a:schemeClr>
                </a:solidFill>
              </a:rPr>
              <a:t> Discuss</a:t>
            </a:r>
            <a:r>
              <a:rPr lang="en-US" dirty="0" smtClean="0">
                <a:solidFill>
                  <a:schemeClr val="tx1">
                    <a:lumMod val="65000"/>
                    <a:lumOff val="35000"/>
                  </a:schemeClr>
                </a:solidFill>
              </a:rPr>
              <a:t> </a:t>
            </a:r>
            <a:r>
              <a:rPr lang="en-US" b="1" dirty="0" smtClean="0">
                <a:solidFill>
                  <a:schemeClr val="tx1">
                    <a:lumMod val="65000"/>
                    <a:lumOff val="35000"/>
                  </a:schemeClr>
                </a:solidFill>
              </a:rPr>
              <a:t>how </a:t>
            </a:r>
            <a:r>
              <a:rPr lang="en-US" dirty="0" smtClean="0">
                <a:solidFill>
                  <a:schemeClr val="tx1">
                    <a:lumMod val="65000"/>
                    <a:lumOff val="35000"/>
                  </a:schemeClr>
                </a:solidFill>
              </a:rPr>
              <a:t>and </a:t>
            </a:r>
            <a:r>
              <a:rPr lang="en-US" b="1" dirty="0" smtClean="0">
                <a:solidFill>
                  <a:schemeClr val="tx1">
                    <a:lumMod val="65000"/>
                    <a:lumOff val="35000"/>
                  </a:schemeClr>
                </a:solidFill>
              </a:rPr>
              <a:t>why </a:t>
            </a:r>
            <a:r>
              <a:rPr lang="en-US" dirty="0" smtClean="0">
                <a:solidFill>
                  <a:schemeClr val="tx1">
                    <a:lumMod val="65000"/>
                    <a:lumOff val="35000"/>
                  </a:schemeClr>
                </a:solidFill>
              </a:rPr>
              <a:t>particular </a:t>
            </a:r>
            <a:r>
              <a:rPr lang="en-US" b="1" dirty="0" smtClean="0">
                <a:solidFill>
                  <a:schemeClr val="tx1">
                    <a:lumMod val="65000"/>
                    <a:lumOff val="35000"/>
                  </a:schemeClr>
                </a:solidFill>
              </a:rPr>
              <a:t>research methods </a:t>
            </a:r>
            <a:r>
              <a:rPr lang="en-US" dirty="0" smtClean="0">
                <a:solidFill>
                  <a:schemeClr val="tx1">
                    <a:lumMod val="65000"/>
                    <a:lumOff val="35000"/>
                  </a:schemeClr>
                </a:solidFill>
              </a:rPr>
              <a:t>are used at the </a:t>
            </a:r>
            <a:r>
              <a:rPr lang="en-US" b="1" dirty="0" smtClean="0">
                <a:solidFill>
                  <a:schemeClr val="tx1">
                    <a:lumMod val="65000"/>
                    <a:lumOff val="35000"/>
                  </a:schemeClr>
                </a:solidFill>
              </a:rPr>
              <a:t>biological level of analysis</a:t>
            </a:r>
            <a:r>
              <a:rPr lang="en-US" dirty="0" smtClean="0">
                <a:solidFill>
                  <a:schemeClr val="tx1">
                    <a:lumMod val="65000"/>
                    <a:lumOff val="35000"/>
                  </a:schemeClr>
                </a:solidFill>
              </a:rPr>
              <a:t>. </a:t>
            </a:r>
          </a:p>
          <a:p>
            <a:pPr marL="109728" indent="0">
              <a:buNone/>
            </a:pPr>
            <a:endParaRPr lang="en-US" dirty="0">
              <a:solidFill>
                <a:schemeClr val="tx1">
                  <a:lumMod val="65000"/>
                  <a:lumOff val="35000"/>
                </a:schemeClr>
              </a:solidFill>
            </a:endParaRPr>
          </a:p>
          <a:p>
            <a:pPr marL="109728" indent="0">
              <a:buNone/>
            </a:pPr>
            <a:r>
              <a:rPr lang="en-US" dirty="0" smtClean="0">
                <a:solidFill>
                  <a:schemeClr val="tx1">
                    <a:lumMod val="65000"/>
                    <a:lumOff val="35000"/>
                  </a:schemeClr>
                </a:solidFill>
              </a:rPr>
              <a:t>4. </a:t>
            </a:r>
            <a:r>
              <a:rPr lang="en-US" u="sng" dirty="0" smtClean="0">
                <a:solidFill>
                  <a:schemeClr val="tx1">
                    <a:lumMod val="65000"/>
                    <a:lumOff val="35000"/>
                  </a:schemeClr>
                </a:solidFill>
              </a:rPr>
              <a:t>Discuss</a:t>
            </a:r>
            <a:r>
              <a:rPr lang="en-US" dirty="0" smtClean="0">
                <a:solidFill>
                  <a:schemeClr val="tx1">
                    <a:lumMod val="65000"/>
                    <a:lumOff val="35000"/>
                  </a:schemeClr>
                </a:solidFill>
              </a:rPr>
              <a:t> </a:t>
            </a:r>
            <a:r>
              <a:rPr lang="en-US" b="1" dirty="0" smtClean="0">
                <a:solidFill>
                  <a:schemeClr val="tx1">
                    <a:lumMod val="65000"/>
                    <a:lumOff val="35000"/>
                  </a:schemeClr>
                </a:solidFill>
              </a:rPr>
              <a:t>Ethical Considerations </a:t>
            </a:r>
            <a:r>
              <a:rPr lang="en-US" dirty="0" smtClean="0">
                <a:solidFill>
                  <a:schemeClr val="tx1">
                    <a:lumMod val="65000"/>
                    <a:lumOff val="35000"/>
                  </a:schemeClr>
                </a:solidFill>
              </a:rPr>
              <a:t>Related to research studies at the Biological Level of analysis. </a:t>
            </a:r>
          </a:p>
          <a:p>
            <a:pPr marL="109728" indent="0">
              <a:buNone/>
            </a:pPr>
            <a:endParaRPr lang="en-US" dirty="0" smtClean="0">
              <a:solidFill>
                <a:schemeClr val="tx1">
                  <a:lumMod val="65000"/>
                  <a:lumOff val="35000"/>
                </a:schemeClr>
              </a:solidFill>
            </a:endParaRPr>
          </a:p>
          <a:p>
            <a:pPr marL="109728" indent="0">
              <a:buNone/>
            </a:pPr>
            <a:endParaRPr lang="en-US" dirty="0">
              <a:solidFill>
                <a:schemeClr val="tx1">
                  <a:lumMod val="65000"/>
                  <a:lumOff val="35000"/>
                </a:schemeClr>
              </a:solidFill>
            </a:endParaRPr>
          </a:p>
        </p:txBody>
      </p:sp>
      <p:sp>
        <p:nvSpPr>
          <p:cNvPr id="2" name="Title 1"/>
          <p:cNvSpPr>
            <a:spLocks noGrp="1"/>
          </p:cNvSpPr>
          <p:nvPr>
            <p:ph type="title"/>
          </p:nvPr>
        </p:nvSpPr>
        <p:spPr>
          <a:xfrm>
            <a:off x="457200" y="381000"/>
            <a:ext cx="8229600" cy="1143000"/>
          </a:xfrm>
        </p:spPr>
        <p:txBody>
          <a:bodyPr>
            <a:noAutofit/>
          </a:bodyPr>
          <a:lstStyle/>
          <a:p>
            <a:r>
              <a:rPr lang="en-US" sz="4800" u="sng" dirty="0" smtClean="0">
                <a:latin typeface="Century Gothic" pitchFamily="34" charset="0"/>
              </a:rPr>
              <a:t>Objective 3</a:t>
            </a:r>
            <a:endParaRPr lang="en-US" sz="4800" u="sng" dirty="0">
              <a:latin typeface="Century Gothic"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57984" y="1143000"/>
            <a:ext cx="2603500" cy="3175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xmlns="" val="1623112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1"/>
            <a:ext cx="5791200" cy="4800599"/>
          </a:xfrm>
        </p:spPr>
        <p:txBody>
          <a:bodyPr>
            <a:normAutofit fontScale="92500" lnSpcReduction="20000"/>
          </a:bodyPr>
          <a:lstStyle/>
          <a:p>
            <a:r>
              <a:rPr lang="en-US" sz="3000" b="1" dirty="0" smtClean="0">
                <a:solidFill>
                  <a:schemeClr val="tx1">
                    <a:lumMod val="65000"/>
                    <a:lumOff val="35000"/>
                  </a:schemeClr>
                </a:solidFill>
                <a:latin typeface="Century Gothic" pitchFamily="34" charset="0"/>
              </a:rPr>
              <a:t>Research </a:t>
            </a:r>
            <a:r>
              <a:rPr lang="en-US" sz="3000" b="1" dirty="0">
                <a:solidFill>
                  <a:schemeClr val="tx1">
                    <a:lumMod val="65000"/>
                    <a:lumOff val="35000"/>
                  </a:schemeClr>
                </a:solidFill>
                <a:latin typeface="Century Gothic" pitchFamily="34" charset="0"/>
              </a:rPr>
              <a:t>methods </a:t>
            </a:r>
            <a:r>
              <a:rPr lang="en-US" sz="3000" dirty="0">
                <a:solidFill>
                  <a:schemeClr val="tx1">
                    <a:lumMod val="65000"/>
                    <a:lumOff val="35000"/>
                  </a:schemeClr>
                </a:solidFill>
                <a:latin typeface="Century Gothic" pitchFamily="34" charset="0"/>
              </a:rPr>
              <a:t>are categories of </a:t>
            </a:r>
            <a:r>
              <a:rPr lang="en-US" sz="3000" b="1" dirty="0">
                <a:solidFill>
                  <a:schemeClr val="tx1">
                    <a:lumMod val="65000"/>
                    <a:lumOff val="35000"/>
                  </a:schemeClr>
                </a:solidFill>
                <a:latin typeface="Century Gothic" pitchFamily="34" charset="0"/>
              </a:rPr>
              <a:t>terminologies</a:t>
            </a:r>
            <a:r>
              <a:rPr lang="en-US" sz="3000" dirty="0">
                <a:solidFill>
                  <a:schemeClr val="tx1">
                    <a:lumMod val="65000"/>
                    <a:lumOff val="35000"/>
                  </a:schemeClr>
                </a:solidFill>
                <a:latin typeface="Century Gothic" pitchFamily="34" charset="0"/>
              </a:rPr>
              <a:t>, </a:t>
            </a:r>
            <a:r>
              <a:rPr lang="en-US" sz="3000" b="1" dirty="0">
                <a:solidFill>
                  <a:schemeClr val="tx1">
                    <a:lumMod val="65000"/>
                    <a:lumOff val="35000"/>
                  </a:schemeClr>
                </a:solidFill>
                <a:latin typeface="Century Gothic" pitchFamily="34" charset="0"/>
              </a:rPr>
              <a:t>strategies</a:t>
            </a:r>
            <a:r>
              <a:rPr lang="en-US" sz="3000" dirty="0">
                <a:solidFill>
                  <a:schemeClr val="tx1">
                    <a:lumMod val="65000"/>
                    <a:lumOff val="35000"/>
                  </a:schemeClr>
                </a:solidFill>
                <a:latin typeface="Century Gothic" pitchFamily="34" charset="0"/>
              </a:rPr>
              <a:t>, and </a:t>
            </a:r>
            <a:r>
              <a:rPr lang="en-US" sz="3000" b="1" dirty="0">
                <a:solidFill>
                  <a:schemeClr val="tx1">
                    <a:lumMod val="65000"/>
                    <a:lumOff val="35000"/>
                  </a:schemeClr>
                </a:solidFill>
                <a:latin typeface="Century Gothic" pitchFamily="34" charset="0"/>
              </a:rPr>
              <a:t>techniques </a:t>
            </a:r>
            <a:r>
              <a:rPr lang="en-US" sz="3000" dirty="0">
                <a:solidFill>
                  <a:schemeClr val="tx1">
                    <a:lumMod val="65000"/>
                    <a:lumOff val="35000"/>
                  </a:schemeClr>
                </a:solidFill>
                <a:latin typeface="Century Gothic" pitchFamily="34" charset="0"/>
              </a:rPr>
              <a:t>that are used to conduct research</a:t>
            </a:r>
            <a:r>
              <a:rPr lang="en-US" sz="3000" dirty="0" smtClean="0">
                <a:solidFill>
                  <a:schemeClr val="tx1">
                    <a:lumMod val="65000"/>
                    <a:lumOff val="35000"/>
                  </a:schemeClr>
                </a:solidFill>
                <a:latin typeface="Century Gothic" pitchFamily="34" charset="0"/>
              </a:rPr>
              <a:t>.</a:t>
            </a:r>
          </a:p>
          <a:p>
            <a:r>
              <a:rPr lang="en-US" sz="3000" dirty="0" smtClean="0">
                <a:solidFill>
                  <a:schemeClr val="tx1">
                    <a:lumMod val="65000"/>
                    <a:lumOff val="35000"/>
                  </a:schemeClr>
                </a:solidFill>
                <a:latin typeface="Century Gothic" pitchFamily="34" charset="0"/>
              </a:rPr>
              <a:t>Specific </a:t>
            </a:r>
            <a:r>
              <a:rPr lang="en-US" sz="3000" b="1" dirty="0" smtClean="0">
                <a:solidFill>
                  <a:schemeClr val="tx1">
                    <a:lumMod val="65000"/>
                    <a:lumOff val="35000"/>
                  </a:schemeClr>
                </a:solidFill>
                <a:latin typeface="Century Gothic" pitchFamily="34" charset="0"/>
              </a:rPr>
              <a:t>research methods </a:t>
            </a:r>
            <a:r>
              <a:rPr lang="en-US" sz="3000" dirty="0" smtClean="0">
                <a:solidFill>
                  <a:schemeClr val="tx1">
                    <a:lumMod val="65000"/>
                    <a:lumOff val="35000"/>
                  </a:schemeClr>
                </a:solidFill>
                <a:latin typeface="Century Gothic" pitchFamily="34" charset="0"/>
              </a:rPr>
              <a:t>are used at the specific levels of analyses in </a:t>
            </a:r>
            <a:r>
              <a:rPr lang="en-US" sz="3000" b="1" dirty="0" smtClean="0">
                <a:solidFill>
                  <a:schemeClr val="tx1">
                    <a:lumMod val="65000"/>
                    <a:lumOff val="35000"/>
                  </a:schemeClr>
                </a:solidFill>
                <a:latin typeface="Century Gothic" pitchFamily="34" charset="0"/>
              </a:rPr>
              <a:t>distinct ways.</a:t>
            </a:r>
          </a:p>
          <a:p>
            <a:endParaRPr lang="en-US" b="1" dirty="0">
              <a:solidFill>
                <a:schemeClr val="tx1">
                  <a:lumMod val="65000"/>
                  <a:lumOff val="35000"/>
                </a:schemeClr>
              </a:solidFill>
            </a:endParaRPr>
          </a:p>
          <a:p>
            <a:pPr marL="109728" indent="0">
              <a:buNone/>
            </a:pPr>
            <a:r>
              <a:rPr lang="en-US" i="1" dirty="0" smtClean="0">
                <a:solidFill>
                  <a:srgbClr val="FF0000"/>
                </a:solidFill>
              </a:rPr>
              <a:t>It is important to note that the same research method can be used </a:t>
            </a:r>
            <a:r>
              <a:rPr lang="en-US" i="1" u="sng" dirty="0" smtClean="0">
                <a:solidFill>
                  <a:srgbClr val="FF0000"/>
                </a:solidFill>
              </a:rPr>
              <a:t>differently </a:t>
            </a:r>
            <a:r>
              <a:rPr lang="en-US" i="1" dirty="0" smtClean="0">
                <a:solidFill>
                  <a:srgbClr val="FF0000"/>
                </a:solidFill>
              </a:rPr>
              <a:t>at each levels of analysis. </a:t>
            </a:r>
          </a:p>
        </p:txBody>
      </p:sp>
      <p:sp>
        <p:nvSpPr>
          <p:cNvPr id="2" name="Title 1"/>
          <p:cNvSpPr>
            <a:spLocks noGrp="1"/>
          </p:cNvSpPr>
          <p:nvPr>
            <p:ph type="title"/>
          </p:nvPr>
        </p:nvSpPr>
        <p:spPr>
          <a:xfrm>
            <a:off x="457200" y="381000"/>
            <a:ext cx="8229600" cy="1143000"/>
          </a:xfrm>
        </p:spPr>
        <p:txBody>
          <a:bodyPr>
            <a:noAutofit/>
          </a:bodyPr>
          <a:lstStyle/>
          <a:p>
            <a:r>
              <a:rPr lang="en-US" sz="4800" u="sng" dirty="0" smtClean="0">
                <a:latin typeface="Century Gothic" pitchFamily="34" charset="0"/>
              </a:rPr>
              <a:t>Research Methods</a:t>
            </a:r>
            <a:endParaRPr lang="en-US" sz="4800" u="sng" dirty="0">
              <a:latin typeface="Century Gothic"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3551" y="1295400"/>
            <a:ext cx="3119939" cy="2571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793145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1"/>
            <a:ext cx="5562600" cy="4571999"/>
          </a:xfrm>
        </p:spPr>
        <p:txBody>
          <a:bodyPr>
            <a:normAutofit fontScale="92500" lnSpcReduction="20000"/>
          </a:bodyPr>
          <a:lstStyle/>
          <a:p>
            <a:pPr marL="109728" indent="0">
              <a:buNone/>
            </a:pPr>
            <a:r>
              <a:rPr lang="en-US" b="1" dirty="0" smtClean="0">
                <a:solidFill>
                  <a:schemeClr val="tx1">
                    <a:lumMod val="65000"/>
                    <a:lumOff val="35000"/>
                  </a:schemeClr>
                </a:solidFill>
              </a:rPr>
              <a:t>Things to consider……</a:t>
            </a:r>
            <a:endParaRPr lang="en-US" b="1" dirty="0">
              <a:solidFill>
                <a:schemeClr val="tx1">
                  <a:lumMod val="65000"/>
                  <a:lumOff val="35000"/>
                </a:schemeClr>
              </a:solidFill>
            </a:endParaRPr>
          </a:p>
          <a:p>
            <a:pPr marL="109728" indent="0">
              <a:buNone/>
            </a:pPr>
            <a:endParaRPr lang="en-US" i="1" dirty="0" smtClean="0">
              <a:solidFill>
                <a:schemeClr val="tx1">
                  <a:lumMod val="65000"/>
                  <a:lumOff val="35000"/>
                </a:schemeClr>
              </a:solidFill>
            </a:endParaRPr>
          </a:p>
          <a:p>
            <a:pPr marL="109728" indent="0">
              <a:buNone/>
            </a:pPr>
            <a:r>
              <a:rPr lang="en-US" i="1" dirty="0" smtClean="0">
                <a:solidFill>
                  <a:schemeClr val="tx1">
                    <a:lumMod val="65000"/>
                    <a:lumOff val="35000"/>
                  </a:schemeClr>
                </a:solidFill>
              </a:rPr>
              <a:t>The </a:t>
            </a:r>
            <a:r>
              <a:rPr lang="en-US" i="1" u="sng" dirty="0" smtClean="0">
                <a:solidFill>
                  <a:schemeClr val="tx1">
                    <a:lumMod val="65000"/>
                    <a:lumOff val="35000"/>
                  </a:schemeClr>
                </a:solidFill>
              </a:rPr>
              <a:t>aim </a:t>
            </a:r>
            <a:r>
              <a:rPr lang="en-US" i="1" dirty="0" smtClean="0">
                <a:solidFill>
                  <a:schemeClr val="tx1">
                    <a:lumMod val="65000"/>
                    <a:lumOff val="35000"/>
                  </a:schemeClr>
                </a:solidFill>
              </a:rPr>
              <a:t>of research at the </a:t>
            </a:r>
            <a:r>
              <a:rPr lang="en-US" i="1" u="sng" dirty="0" smtClean="0">
                <a:solidFill>
                  <a:schemeClr val="tx1">
                    <a:lumMod val="65000"/>
                    <a:lumOff val="35000"/>
                  </a:schemeClr>
                </a:solidFill>
              </a:rPr>
              <a:t>biological level of analysis </a:t>
            </a:r>
            <a:r>
              <a:rPr lang="en-US" i="1" dirty="0" smtClean="0">
                <a:solidFill>
                  <a:schemeClr val="tx1">
                    <a:lumMod val="65000"/>
                    <a:lumOff val="35000"/>
                  </a:schemeClr>
                </a:solidFill>
              </a:rPr>
              <a:t>is significantly different from research at the cognitive and socio-cultural level. </a:t>
            </a:r>
          </a:p>
          <a:p>
            <a:pPr marL="109728" indent="0">
              <a:buNone/>
            </a:pPr>
            <a:endParaRPr lang="en-US" i="1" dirty="0" smtClean="0">
              <a:solidFill>
                <a:srgbClr val="FF0000"/>
              </a:solidFill>
            </a:endParaRPr>
          </a:p>
          <a:p>
            <a:pPr marL="109728" indent="0">
              <a:buNone/>
            </a:pPr>
            <a:r>
              <a:rPr lang="en-US" i="1" dirty="0" smtClean="0">
                <a:solidFill>
                  <a:srgbClr val="FF0000"/>
                </a:solidFill>
              </a:rPr>
              <a:t>Examples</a:t>
            </a:r>
            <a:r>
              <a:rPr lang="en-US" i="1" dirty="0">
                <a:solidFill>
                  <a:srgbClr val="FF0000"/>
                </a:solidFill>
              </a:rPr>
              <a:t>: </a:t>
            </a:r>
            <a:r>
              <a:rPr lang="en-US" i="1" dirty="0" smtClean="0">
                <a:solidFill>
                  <a:srgbClr val="FF0000"/>
                </a:solidFill>
              </a:rPr>
              <a:t>Research at the BLOA tend to focus on the </a:t>
            </a:r>
            <a:r>
              <a:rPr lang="en-US" i="1" dirty="0">
                <a:solidFill>
                  <a:srgbClr val="FF0000"/>
                </a:solidFill>
              </a:rPr>
              <a:t>study of physiological, genetic, and developmental mechanisms of behavior in human and non-human animals.</a:t>
            </a:r>
            <a:endParaRPr lang="en-US" i="1" dirty="0" smtClean="0">
              <a:solidFill>
                <a:srgbClr val="FF0000"/>
              </a:solidFill>
            </a:endParaRPr>
          </a:p>
        </p:txBody>
      </p:sp>
      <p:sp>
        <p:nvSpPr>
          <p:cNvPr id="2" name="Title 1"/>
          <p:cNvSpPr>
            <a:spLocks noGrp="1"/>
          </p:cNvSpPr>
          <p:nvPr>
            <p:ph type="title"/>
          </p:nvPr>
        </p:nvSpPr>
        <p:spPr>
          <a:xfrm>
            <a:off x="457200" y="381000"/>
            <a:ext cx="8229600" cy="1143000"/>
          </a:xfrm>
        </p:spPr>
        <p:txBody>
          <a:bodyPr>
            <a:noAutofit/>
          </a:bodyPr>
          <a:lstStyle/>
          <a:p>
            <a:r>
              <a:rPr lang="en-US" sz="4800" u="sng" dirty="0" smtClean="0">
                <a:latin typeface="Century Gothic" pitchFamily="34" charset="0"/>
              </a:rPr>
              <a:t>Research Methods</a:t>
            </a:r>
            <a:endParaRPr lang="en-US" sz="4800" u="sng" dirty="0">
              <a:latin typeface="Century Gothic"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3551" y="1295400"/>
            <a:ext cx="3119939" cy="2571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344106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1"/>
            <a:ext cx="5562600" cy="4571999"/>
          </a:xfrm>
        </p:spPr>
        <p:txBody>
          <a:bodyPr>
            <a:normAutofit/>
          </a:bodyPr>
          <a:lstStyle/>
          <a:p>
            <a:pPr marL="109728" indent="0">
              <a:buNone/>
            </a:pPr>
            <a:r>
              <a:rPr lang="en-US" b="1" dirty="0" smtClean="0">
                <a:solidFill>
                  <a:schemeClr val="tx1">
                    <a:lumMod val="65000"/>
                    <a:lumOff val="35000"/>
                  </a:schemeClr>
                </a:solidFill>
              </a:rPr>
              <a:t>Five research methods at the Biological Level of analysis:</a:t>
            </a:r>
          </a:p>
          <a:p>
            <a:pPr marL="109728" indent="0">
              <a:buNone/>
            </a:pPr>
            <a:endParaRPr lang="en-US" i="1" dirty="0" smtClean="0">
              <a:solidFill>
                <a:schemeClr val="tx1">
                  <a:lumMod val="65000"/>
                  <a:lumOff val="35000"/>
                </a:schemeClr>
              </a:solidFill>
            </a:endParaRPr>
          </a:p>
          <a:p>
            <a:r>
              <a:rPr lang="en-US" dirty="0" smtClean="0">
                <a:solidFill>
                  <a:srgbClr val="FF0000"/>
                </a:solidFill>
              </a:rPr>
              <a:t>Animal Research</a:t>
            </a:r>
          </a:p>
          <a:p>
            <a:r>
              <a:rPr lang="en-US" dirty="0" smtClean="0">
                <a:solidFill>
                  <a:srgbClr val="FF0000"/>
                </a:solidFill>
              </a:rPr>
              <a:t>Post-Mortem studies</a:t>
            </a:r>
          </a:p>
          <a:p>
            <a:r>
              <a:rPr lang="en-US" dirty="0" smtClean="0">
                <a:solidFill>
                  <a:schemeClr val="tx1">
                    <a:lumMod val="65000"/>
                    <a:lumOff val="35000"/>
                  </a:schemeClr>
                </a:solidFill>
              </a:rPr>
              <a:t>Case studies</a:t>
            </a:r>
          </a:p>
          <a:p>
            <a:r>
              <a:rPr lang="en-US" dirty="0" smtClean="0">
                <a:solidFill>
                  <a:schemeClr val="tx1">
                    <a:lumMod val="65000"/>
                    <a:lumOff val="35000"/>
                  </a:schemeClr>
                </a:solidFill>
              </a:rPr>
              <a:t>Neuroimaging technologies</a:t>
            </a:r>
          </a:p>
        </p:txBody>
      </p:sp>
      <p:sp>
        <p:nvSpPr>
          <p:cNvPr id="2" name="Title 1"/>
          <p:cNvSpPr>
            <a:spLocks noGrp="1"/>
          </p:cNvSpPr>
          <p:nvPr>
            <p:ph type="title"/>
          </p:nvPr>
        </p:nvSpPr>
        <p:spPr>
          <a:xfrm>
            <a:off x="457200" y="381000"/>
            <a:ext cx="8229600" cy="1143000"/>
          </a:xfrm>
        </p:spPr>
        <p:txBody>
          <a:bodyPr>
            <a:noAutofit/>
          </a:bodyPr>
          <a:lstStyle/>
          <a:p>
            <a:r>
              <a:rPr lang="en-US" sz="4800" u="sng" dirty="0" smtClean="0">
                <a:latin typeface="Century Gothic" pitchFamily="34" charset="0"/>
              </a:rPr>
              <a:t>Research Methods</a:t>
            </a:r>
            <a:endParaRPr lang="en-US" sz="4800" u="sng" dirty="0">
              <a:latin typeface="Century Gothic"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3551" y="1295400"/>
            <a:ext cx="3119939" cy="2571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82026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r>
              <a:rPr lang="en-US" sz="2400" dirty="0" smtClean="0">
                <a:solidFill>
                  <a:schemeClr val="tx1">
                    <a:lumMod val="50000"/>
                    <a:lumOff val="50000"/>
                  </a:schemeClr>
                </a:solidFill>
                <a:latin typeface="Century Gothic" pitchFamily="34" charset="0"/>
              </a:rPr>
              <a:t>Psychology encompasses a broad range </a:t>
            </a:r>
            <a:r>
              <a:rPr lang="en-US" sz="2400" dirty="0" smtClean="0">
                <a:solidFill>
                  <a:schemeClr val="tx1">
                    <a:lumMod val="50000"/>
                    <a:lumOff val="50000"/>
                  </a:schemeClr>
                </a:solidFill>
                <a:latin typeface="Century Gothic" pitchFamily="34" charset="0"/>
              </a:rPr>
              <a:t>of areas </a:t>
            </a:r>
            <a:r>
              <a:rPr lang="en-US" sz="2400" dirty="0" smtClean="0">
                <a:solidFill>
                  <a:schemeClr val="tx1">
                    <a:lumMod val="50000"/>
                    <a:lumOff val="50000"/>
                  </a:schemeClr>
                </a:solidFill>
                <a:latin typeface="Century Gothic" pitchFamily="34" charset="0"/>
              </a:rPr>
              <a:t>of research and applied </a:t>
            </a:r>
            <a:r>
              <a:rPr lang="en-US" sz="2400" dirty="0" smtClean="0">
                <a:solidFill>
                  <a:schemeClr val="tx1">
                    <a:lumMod val="50000"/>
                    <a:lumOff val="50000"/>
                  </a:schemeClr>
                </a:solidFill>
                <a:latin typeface="Century Gothic" pitchFamily="34" charset="0"/>
              </a:rPr>
              <a:t>endeavors. Important </a:t>
            </a:r>
            <a:r>
              <a:rPr lang="en-US" sz="2400" dirty="0" smtClean="0">
                <a:solidFill>
                  <a:schemeClr val="tx1">
                    <a:lumMod val="50000"/>
                    <a:lumOff val="50000"/>
                  </a:schemeClr>
                </a:solidFill>
                <a:latin typeface="Century Gothic" pitchFamily="34" charset="0"/>
              </a:rPr>
              <a:t>parts of these endeavors </a:t>
            </a:r>
            <a:r>
              <a:rPr lang="en-US" sz="2400" dirty="0" smtClean="0">
                <a:solidFill>
                  <a:schemeClr val="tx1">
                    <a:lumMod val="50000"/>
                    <a:lumOff val="50000"/>
                  </a:schemeClr>
                </a:solidFill>
                <a:latin typeface="Century Gothic" pitchFamily="34" charset="0"/>
              </a:rPr>
              <a:t>are teaching </a:t>
            </a:r>
            <a:r>
              <a:rPr lang="en-US" sz="2400" dirty="0" smtClean="0">
                <a:solidFill>
                  <a:schemeClr val="tx1">
                    <a:lumMod val="50000"/>
                    <a:lumOff val="50000"/>
                  </a:schemeClr>
                </a:solidFill>
                <a:latin typeface="Century Gothic" pitchFamily="34" charset="0"/>
              </a:rPr>
              <a:t>and research on the behavior </a:t>
            </a:r>
            <a:r>
              <a:rPr lang="en-US" sz="2400" dirty="0" smtClean="0">
                <a:solidFill>
                  <a:schemeClr val="tx1">
                    <a:lumMod val="50000"/>
                    <a:lumOff val="50000"/>
                  </a:schemeClr>
                </a:solidFill>
                <a:latin typeface="Century Gothic" pitchFamily="34" charset="0"/>
              </a:rPr>
              <a:t>of animals</a:t>
            </a:r>
            <a:r>
              <a:rPr lang="en-US" sz="2400" dirty="0" smtClean="0">
                <a:solidFill>
                  <a:schemeClr val="tx1">
                    <a:lumMod val="50000"/>
                    <a:lumOff val="50000"/>
                  </a:schemeClr>
                </a:solidFill>
                <a:latin typeface="Century Gothic" pitchFamily="34" charset="0"/>
              </a:rPr>
              <a:t>, which contribute to </a:t>
            </a:r>
            <a:r>
              <a:rPr lang="en-US" sz="2400" dirty="0" smtClean="0">
                <a:solidFill>
                  <a:schemeClr val="tx1">
                    <a:lumMod val="50000"/>
                    <a:lumOff val="50000"/>
                  </a:schemeClr>
                </a:solidFill>
                <a:latin typeface="Century Gothic" pitchFamily="34" charset="0"/>
              </a:rPr>
              <a:t>the understanding </a:t>
            </a:r>
            <a:r>
              <a:rPr lang="en-US" sz="2400" dirty="0" smtClean="0">
                <a:solidFill>
                  <a:schemeClr val="tx1">
                    <a:lumMod val="50000"/>
                    <a:lumOff val="50000"/>
                  </a:schemeClr>
                </a:solidFill>
                <a:latin typeface="Century Gothic" pitchFamily="34" charset="0"/>
              </a:rPr>
              <a:t>of basic principles </a:t>
            </a:r>
            <a:r>
              <a:rPr lang="en-US" sz="2400" dirty="0" smtClean="0">
                <a:solidFill>
                  <a:schemeClr val="tx1">
                    <a:lumMod val="50000"/>
                    <a:lumOff val="50000"/>
                  </a:schemeClr>
                </a:solidFill>
                <a:latin typeface="Century Gothic" pitchFamily="34" charset="0"/>
              </a:rPr>
              <a:t>underlying behavior </a:t>
            </a:r>
            <a:r>
              <a:rPr lang="en-US" sz="2400" dirty="0" smtClean="0">
                <a:solidFill>
                  <a:schemeClr val="tx1">
                    <a:lumMod val="50000"/>
                    <a:lumOff val="50000"/>
                  </a:schemeClr>
                </a:solidFill>
                <a:latin typeface="Century Gothic" pitchFamily="34" charset="0"/>
              </a:rPr>
              <a:t>and to advancing the welfare of </a:t>
            </a:r>
            <a:r>
              <a:rPr lang="en-US" sz="2400" dirty="0" smtClean="0">
                <a:solidFill>
                  <a:schemeClr val="tx1">
                    <a:lumMod val="50000"/>
                    <a:lumOff val="50000"/>
                  </a:schemeClr>
                </a:solidFill>
                <a:latin typeface="Century Gothic" pitchFamily="34" charset="0"/>
              </a:rPr>
              <a:t>both human </a:t>
            </a:r>
            <a:r>
              <a:rPr lang="en-US" sz="2400" dirty="0" smtClean="0">
                <a:solidFill>
                  <a:schemeClr val="tx1">
                    <a:lumMod val="50000"/>
                    <a:lumOff val="50000"/>
                  </a:schemeClr>
                </a:solidFill>
                <a:latin typeface="Century Gothic" pitchFamily="34" charset="0"/>
              </a:rPr>
              <a:t>and nonhuman animals.</a:t>
            </a: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283271" cy="800219"/>
          </a:xfrm>
          <a:prstGeom prst="rect">
            <a:avLst/>
          </a:prstGeom>
          <a:noFill/>
        </p:spPr>
        <p:txBody>
          <a:bodyPr wrap="none" rtlCol="0">
            <a:spAutoFit/>
          </a:bodyPr>
          <a:lstStyle/>
          <a:p>
            <a:r>
              <a:rPr lang="en-US" dirty="0" smtClean="0"/>
              <a:t>Source:</a:t>
            </a:r>
            <a:endParaRPr lang="en-US" dirty="0" smtClean="0"/>
          </a:p>
          <a:p>
            <a:r>
              <a:rPr lang="en-US" sz="1400" dirty="0" smtClean="0"/>
              <a:t>American Psychological Association</a:t>
            </a:r>
            <a:endParaRPr lang="en-US" sz="1400" dirty="0" smtClean="0"/>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pPr>
              <a:buNone/>
            </a:pPr>
            <a:r>
              <a:rPr lang="en-US" sz="2400" dirty="0" smtClean="0">
                <a:solidFill>
                  <a:schemeClr val="tx1">
                    <a:lumMod val="50000"/>
                    <a:lumOff val="50000"/>
                  </a:schemeClr>
                </a:solidFill>
                <a:latin typeface="Century Gothic" pitchFamily="34" charset="0"/>
              </a:rPr>
              <a:t>Why Use Animals in Research?</a:t>
            </a:r>
          </a:p>
          <a:p>
            <a:r>
              <a:rPr lang="en-US" sz="2400" dirty="0" smtClean="0">
                <a:solidFill>
                  <a:schemeClr val="tx1">
                    <a:lumMod val="50000"/>
                    <a:lumOff val="50000"/>
                  </a:schemeClr>
                </a:solidFill>
                <a:latin typeface="Century Gothic" pitchFamily="34" charset="0"/>
              </a:rPr>
              <a:t>To understand the behavior of </a:t>
            </a:r>
            <a:r>
              <a:rPr lang="en-US" sz="2400" dirty="0" smtClean="0">
                <a:solidFill>
                  <a:schemeClr val="tx1">
                    <a:lumMod val="50000"/>
                    <a:lumOff val="50000"/>
                  </a:schemeClr>
                </a:solidFill>
                <a:latin typeface="Century Gothic" pitchFamily="34" charset="0"/>
              </a:rPr>
              <a:t>animals</a:t>
            </a:r>
          </a:p>
          <a:p>
            <a:r>
              <a:rPr lang="en-US" sz="2400" dirty="0" smtClean="0">
                <a:solidFill>
                  <a:schemeClr val="tx1">
                    <a:lumMod val="50000"/>
                    <a:lumOff val="50000"/>
                  </a:schemeClr>
                </a:solidFill>
                <a:latin typeface="Century Gothic" pitchFamily="34" charset="0"/>
              </a:rPr>
              <a:t>To </a:t>
            </a:r>
            <a:r>
              <a:rPr lang="en-US" sz="2400" dirty="0" smtClean="0">
                <a:solidFill>
                  <a:schemeClr val="tx1">
                    <a:lumMod val="50000"/>
                    <a:lumOff val="50000"/>
                  </a:schemeClr>
                </a:solidFill>
                <a:latin typeface="Century Gothic" pitchFamily="34" charset="0"/>
              </a:rPr>
              <a:t>study evolutionary precursors </a:t>
            </a:r>
            <a:r>
              <a:rPr lang="en-US" sz="2400" dirty="0" smtClean="0">
                <a:solidFill>
                  <a:schemeClr val="tx1">
                    <a:lumMod val="50000"/>
                    <a:lumOff val="50000"/>
                  </a:schemeClr>
                </a:solidFill>
                <a:latin typeface="Century Gothic" pitchFamily="34" charset="0"/>
              </a:rPr>
              <a:t>of human </a:t>
            </a:r>
            <a:r>
              <a:rPr lang="en-US" sz="2400" dirty="0" smtClean="0">
                <a:solidFill>
                  <a:schemeClr val="tx1">
                    <a:lumMod val="50000"/>
                    <a:lumOff val="50000"/>
                  </a:schemeClr>
                </a:solidFill>
                <a:latin typeface="Century Gothic" pitchFamily="34" charset="0"/>
              </a:rPr>
              <a:t>capacities</a:t>
            </a:r>
          </a:p>
          <a:p>
            <a:r>
              <a:rPr lang="en-US" sz="2400" dirty="0" smtClean="0">
                <a:solidFill>
                  <a:schemeClr val="tx1">
                    <a:lumMod val="50000"/>
                    <a:lumOff val="50000"/>
                  </a:schemeClr>
                </a:solidFill>
                <a:latin typeface="Century Gothic" pitchFamily="34" charset="0"/>
              </a:rPr>
              <a:t>To </a:t>
            </a:r>
            <a:r>
              <a:rPr lang="en-US" sz="2400" dirty="0" smtClean="0">
                <a:solidFill>
                  <a:schemeClr val="tx1">
                    <a:lumMod val="50000"/>
                    <a:lumOff val="50000"/>
                  </a:schemeClr>
                </a:solidFill>
                <a:latin typeface="Century Gothic" pitchFamily="34" charset="0"/>
              </a:rPr>
              <a:t>study questions that cannot </a:t>
            </a:r>
            <a:r>
              <a:rPr lang="en-US" sz="2400" dirty="0" smtClean="0">
                <a:solidFill>
                  <a:schemeClr val="tx1">
                    <a:lumMod val="50000"/>
                    <a:lumOff val="50000"/>
                  </a:schemeClr>
                </a:solidFill>
                <a:latin typeface="Century Gothic" pitchFamily="34" charset="0"/>
              </a:rPr>
              <a:t>be studied </a:t>
            </a:r>
            <a:r>
              <a:rPr lang="en-US" sz="2400" dirty="0" smtClean="0">
                <a:solidFill>
                  <a:schemeClr val="tx1">
                    <a:lumMod val="50000"/>
                    <a:lumOff val="50000"/>
                  </a:schemeClr>
                </a:solidFill>
                <a:latin typeface="Century Gothic" pitchFamily="34" charset="0"/>
              </a:rPr>
              <a:t>in people</a:t>
            </a: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283271" cy="800219"/>
          </a:xfrm>
          <a:prstGeom prst="rect">
            <a:avLst/>
          </a:prstGeom>
          <a:noFill/>
        </p:spPr>
        <p:txBody>
          <a:bodyPr wrap="none" rtlCol="0">
            <a:spAutoFit/>
          </a:bodyPr>
          <a:lstStyle/>
          <a:p>
            <a:r>
              <a:rPr lang="en-US" dirty="0" smtClean="0"/>
              <a:t>Source:</a:t>
            </a:r>
            <a:endParaRPr lang="en-US" dirty="0" smtClean="0"/>
          </a:p>
          <a:p>
            <a:r>
              <a:rPr lang="en-US" sz="1400" dirty="0" smtClean="0"/>
              <a:t>American Psychological Association</a:t>
            </a:r>
            <a:endParaRPr lang="en-US" sz="1400" dirty="0" smtClean="0"/>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pPr>
              <a:buNone/>
            </a:pPr>
            <a:r>
              <a:rPr lang="en-US" sz="2400" dirty="0" smtClean="0">
                <a:solidFill>
                  <a:schemeClr val="tx1">
                    <a:lumMod val="50000"/>
                    <a:lumOff val="50000"/>
                  </a:schemeClr>
                </a:solidFill>
                <a:latin typeface="Century Gothic" pitchFamily="34" charset="0"/>
              </a:rPr>
              <a:t>Extent of Animal Research</a:t>
            </a:r>
          </a:p>
          <a:p>
            <a:r>
              <a:rPr lang="en-US" sz="2400" dirty="0" smtClean="0">
                <a:solidFill>
                  <a:schemeClr val="tx1">
                    <a:lumMod val="50000"/>
                    <a:lumOff val="50000"/>
                  </a:schemeClr>
                </a:solidFill>
                <a:latin typeface="Century Gothic" pitchFamily="34" charset="0"/>
              </a:rPr>
              <a:t>Most </a:t>
            </a:r>
            <a:r>
              <a:rPr lang="en-US" sz="2400" dirty="0" smtClean="0">
                <a:solidFill>
                  <a:schemeClr val="tx1">
                    <a:lumMod val="50000"/>
                    <a:lumOff val="50000"/>
                  </a:schemeClr>
                </a:solidFill>
                <a:latin typeface="Century Gothic" pitchFamily="34" charset="0"/>
              </a:rPr>
              <a:t>animals used </a:t>
            </a:r>
            <a:r>
              <a:rPr lang="en-US" sz="2400" dirty="0" smtClean="0">
                <a:solidFill>
                  <a:schemeClr val="tx1">
                    <a:lumMod val="50000"/>
                    <a:lumOff val="50000"/>
                  </a:schemeClr>
                </a:solidFill>
                <a:latin typeface="Century Gothic" pitchFamily="34" charset="0"/>
              </a:rPr>
              <a:t>in psychological </a:t>
            </a:r>
            <a:r>
              <a:rPr lang="en-US" sz="2400" dirty="0" smtClean="0">
                <a:solidFill>
                  <a:schemeClr val="tx1">
                    <a:lumMod val="50000"/>
                    <a:lumOff val="50000"/>
                  </a:schemeClr>
                </a:solidFill>
                <a:latin typeface="Century Gothic" pitchFamily="34" charset="0"/>
              </a:rPr>
              <a:t>research</a:t>
            </a:r>
          </a:p>
          <a:p>
            <a:pPr>
              <a:buNone/>
            </a:pPr>
            <a:r>
              <a:rPr lang="en-US" sz="2400" dirty="0" smtClean="0">
                <a:solidFill>
                  <a:schemeClr val="tx1">
                    <a:lumMod val="50000"/>
                    <a:lumOff val="50000"/>
                  </a:schemeClr>
                </a:solidFill>
                <a:latin typeface="Century Gothic" pitchFamily="34" charset="0"/>
              </a:rPr>
              <a:t>are rats, mice, </a:t>
            </a:r>
            <a:r>
              <a:rPr lang="en-US" sz="2400" dirty="0" smtClean="0">
                <a:solidFill>
                  <a:schemeClr val="tx1">
                    <a:lumMod val="50000"/>
                    <a:lumOff val="50000"/>
                  </a:schemeClr>
                </a:solidFill>
                <a:latin typeface="Century Gothic" pitchFamily="34" charset="0"/>
              </a:rPr>
              <a:t>or monkeys</a:t>
            </a:r>
            <a:endParaRPr lang="en-US" sz="2400" dirty="0" smtClean="0">
              <a:solidFill>
                <a:schemeClr val="tx1">
                  <a:lumMod val="50000"/>
                  <a:lumOff val="50000"/>
                </a:schemeClr>
              </a:solidFill>
              <a:latin typeface="Century Gothic" pitchFamily="34" charset="0"/>
            </a:endParaRPr>
          </a:p>
          <a:p>
            <a:pPr>
              <a:buNone/>
            </a:pPr>
            <a:r>
              <a:rPr lang="en-US" sz="2400" dirty="0" smtClean="0">
                <a:solidFill>
                  <a:schemeClr val="tx1">
                    <a:lumMod val="50000"/>
                    <a:lumOff val="50000"/>
                  </a:schemeClr>
                </a:solidFill>
                <a:latin typeface="Century Gothic" pitchFamily="34" charset="0"/>
              </a:rPr>
              <a:t>– APA estimates 7-8% of</a:t>
            </a:r>
          </a:p>
          <a:p>
            <a:pPr>
              <a:buNone/>
            </a:pPr>
            <a:r>
              <a:rPr lang="en-US" sz="2400" dirty="0" smtClean="0">
                <a:solidFill>
                  <a:schemeClr val="tx1">
                    <a:lumMod val="50000"/>
                    <a:lumOff val="50000"/>
                  </a:schemeClr>
                </a:solidFill>
                <a:latin typeface="Century Gothic" pitchFamily="34" charset="0"/>
              </a:rPr>
              <a:t>research uses animals</a:t>
            </a:r>
          </a:p>
          <a:p>
            <a:pPr>
              <a:buNone/>
            </a:pPr>
            <a:r>
              <a:rPr lang="en-US" sz="2400" dirty="0" smtClean="0">
                <a:solidFill>
                  <a:schemeClr val="tx1">
                    <a:lumMod val="50000"/>
                    <a:lumOff val="50000"/>
                  </a:schemeClr>
                </a:solidFill>
                <a:latin typeface="Century Gothic" pitchFamily="34" charset="0"/>
              </a:rPr>
              <a:t>– 90% of animal </a:t>
            </a:r>
            <a:r>
              <a:rPr lang="en-US" sz="2400" dirty="0" smtClean="0">
                <a:solidFill>
                  <a:schemeClr val="tx1">
                    <a:lumMod val="50000"/>
                    <a:lumOff val="50000"/>
                  </a:schemeClr>
                </a:solidFill>
                <a:latin typeface="Century Gothic" pitchFamily="34" charset="0"/>
              </a:rPr>
              <a:t>research uses </a:t>
            </a:r>
            <a:r>
              <a:rPr lang="en-US" sz="2400" dirty="0" smtClean="0">
                <a:solidFill>
                  <a:schemeClr val="tx1">
                    <a:lumMod val="50000"/>
                    <a:lumOff val="50000"/>
                  </a:schemeClr>
                </a:solidFill>
                <a:latin typeface="Century Gothic" pitchFamily="34" charset="0"/>
              </a:rPr>
              <a:t>rodents and birds</a:t>
            </a:r>
          </a:p>
          <a:p>
            <a:pPr>
              <a:buNone/>
            </a:pPr>
            <a:r>
              <a:rPr lang="en-US" sz="2400" dirty="0" smtClean="0">
                <a:solidFill>
                  <a:schemeClr val="tx1">
                    <a:lumMod val="50000"/>
                    <a:lumOff val="50000"/>
                  </a:schemeClr>
                </a:solidFill>
                <a:latin typeface="Century Gothic" pitchFamily="34" charset="0"/>
              </a:rPr>
              <a:t>• APA has a </a:t>
            </a:r>
            <a:r>
              <a:rPr lang="en-US" sz="2400" dirty="0" smtClean="0">
                <a:solidFill>
                  <a:schemeClr val="tx1">
                    <a:lumMod val="50000"/>
                    <a:lumOff val="50000"/>
                  </a:schemeClr>
                </a:solidFill>
                <a:latin typeface="Century Gothic" pitchFamily="34" charset="0"/>
              </a:rPr>
              <a:t>Committee on </a:t>
            </a:r>
            <a:r>
              <a:rPr lang="en-US" sz="2400" dirty="0" smtClean="0">
                <a:solidFill>
                  <a:schemeClr val="tx1">
                    <a:lumMod val="50000"/>
                    <a:lumOff val="50000"/>
                  </a:schemeClr>
                </a:solidFill>
                <a:latin typeface="Century Gothic" pitchFamily="34" charset="0"/>
              </a:rPr>
              <a:t>Animal </a:t>
            </a:r>
            <a:r>
              <a:rPr lang="en-US" sz="2400" dirty="0" smtClean="0">
                <a:solidFill>
                  <a:schemeClr val="tx1">
                    <a:lumMod val="50000"/>
                    <a:lumOff val="50000"/>
                  </a:schemeClr>
                </a:solidFill>
                <a:latin typeface="Century Gothic" pitchFamily="34" charset="0"/>
              </a:rPr>
              <a:t>Research and </a:t>
            </a:r>
            <a:r>
              <a:rPr lang="en-US" sz="2400" dirty="0" smtClean="0">
                <a:solidFill>
                  <a:schemeClr val="tx1">
                    <a:lumMod val="50000"/>
                    <a:lumOff val="50000"/>
                  </a:schemeClr>
                </a:solidFill>
                <a:latin typeface="Century Gothic" pitchFamily="34" charset="0"/>
              </a:rPr>
              <a:t>Ethics (CARE)</a:t>
            </a: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283271" cy="800219"/>
          </a:xfrm>
          <a:prstGeom prst="rect">
            <a:avLst/>
          </a:prstGeom>
          <a:noFill/>
        </p:spPr>
        <p:txBody>
          <a:bodyPr wrap="none" rtlCol="0">
            <a:spAutoFit/>
          </a:bodyPr>
          <a:lstStyle/>
          <a:p>
            <a:r>
              <a:rPr lang="en-US" dirty="0" smtClean="0"/>
              <a:t>Source:</a:t>
            </a:r>
            <a:endParaRPr lang="en-US" dirty="0" smtClean="0"/>
          </a:p>
          <a:p>
            <a:r>
              <a:rPr lang="en-US" sz="1400" dirty="0" smtClean="0"/>
              <a:t>American Psychological Association</a:t>
            </a:r>
            <a:endParaRPr lang="en-US" sz="1400" dirty="0" smtClean="0"/>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628"/>
            <a:ext cx="8229600" cy="1143000"/>
          </a:xfrm>
        </p:spPr>
        <p:txBody>
          <a:bodyPr>
            <a:normAutofit fontScale="90000"/>
          </a:bodyPr>
          <a:lstStyle/>
          <a:p>
            <a:r>
              <a:rPr lang="en-US" sz="5400" dirty="0" smtClean="0"/>
              <a:t>Biological Level of analysis</a:t>
            </a:r>
            <a:endParaRPr lang="en-US" sz="5400" dirty="0"/>
          </a:p>
        </p:txBody>
      </p:sp>
      <p:sp>
        <p:nvSpPr>
          <p:cNvPr id="5" name="TextBox 4"/>
          <p:cNvSpPr txBox="1"/>
          <p:nvPr/>
        </p:nvSpPr>
        <p:spPr>
          <a:xfrm>
            <a:off x="152400" y="1066800"/>
            <a:ext cx="8458200" cy="4524315"/>
          </a:xfrm>
          <a:prstGeom prst="rect">
            <a:avLst/>
          </a:prstGeom>
          <a:noFill/>
        </p:spPr>
        <p:txBody>
          <a:bodyPr wrap="square" rtlCol="0">
            <a:spAutoFit/>
          </a:bodyPr>
          <a:lstStyle/>
          <a:p>
            <a:r>
              <a:rPr lang="en-US" sz="3600" dirty="0">
                <a:solidFill>
                  <a:schemeClr val="tx1">
                    <a:lumMod val="65000"/>
                    <a:lumOff val="35000"/>
                  </a:schemeClr>
                </a:solidFill>
                <a:latin typeface="Century Gothic" pitchFamily="34" charset="0"/>
              </a:rPr>
              <a:t>Over the last few centuries, discoveries have shown that</a:t>
            </a:r>
            <a:r>
              <a:rPr lang="en-US" sz="3600" dirty="0" smtClean="0">
                <a:solidFill>
                  <a:schemeClr val="tx1">
                    <a:lumMod val="65000"/>
                    <a:lumOff val="35000"/>
                  </a:schemeClr>
                </a:solidFill>
                <a:latin typeface="Century Gothic" pitchFamily="34" charset="0"/>
              </a:rPr>
              <a:t>:</a:t>
            </a:r>
            <a:endParaRPr lang="en-US" sz="3200" dirty="0">
              <a:solidFill>
                <a:schemeClr val="tx1">
                  <a:lumMod val="65000"/>
                  <a:lumOff val="35000"/>
                </a:schemeClr>
              </a:solidFill>
              <a:latin typeface="Century Gothic" pitchFamily="34" charset="0"/>
            </a:endParaRPr>
          </a:p>
          <a:p>
            <a:pPr marL="285750" indent="-285750">
              <a:buFont typeface="Arial" pitchFamily="34" charset="0"/>
              <a:buChar char="•"/>
            </a:pPr>
            <a:r>
              <a:rPr lang="en-US" sz="2400" dirty="0">
                <a:solidFill>
                  <a:schemeClr val="tx1">
                    <a:lumMod val="65000"/>
                    <a:lumOff val="35000"/>
                  </a:schemeClr>
                </a:solidFill>
                <a:latin typeface="Century Gothic" pitchFamily="34" charset="0"/>
              </a:rPr>
              <a:t>T</a:t>
            </a:r>
            <a:r>
              <a:rPr lang="en-US" sz="2400" dirty="0" smtClean="0">
                <a:solidFill>
                  <a:schemeClr val="tx1">
                    <a:lumMod val="65000"/>
                    <a:lumOff val="35000"/>
                  </a:schemeClr>
                </a:solidFill>
                <a:latin typeface="Century Gothic" pitchFamily="34" charset="0"/>
              </a:rPr>
              <a:t>he </a:t>
            </a:r>
            <a:r>
              <a:rPr lang="en-US" sz="2400" dirty="0">
                <a:solidFill>
                  <a:schemeClr val="tx1">
                    <a:lumMod val="65000"/>
                    <a:lumOff val="35000"/>
                  </a:schemeClr>
                </a:solidFill>
                <a:latin typeface="Century Gothic" pitchFamily="34" charset="0"/>
              </a:rPr>
              <a:t>nature of the nervous system is electrical in part (Galvani)</a:t>
            </a:r>
          </a:p>
          <a:p>
            <a:pPr marL="285750" indent="-285750">
              <a:buFont typeface="Arial" pitchFamily="34" charset="0"/>
              <a:buChar char="•"/>
            </a:pPr>
            <a:r>
              <a:rPr lang="en-US" sz="2400" dirty="0" smtClean="0">
                <a:solidFill>
                  <a:schemeClr val="tx1">
                    <a:lumMod val="65000"/>
                    <a:lumOff val="35000"/>
                  </a:schemeClr>
                </a:solidFill>
                <a:latin typeface="Century Gothic" pitchFamily="34" charset="0"/>
              </a:rPr>
              <a:t>Different </a:t>
            </a:r>
            <a:r>
              <a:rPr lang="en-US" sz="2400" dirty="0">
                <a:solidFill>
                  <a:schemeClr val="tx1">
                    <a:lumMod val="65000"/>
                    <a:lumOff val="35000"/>
                  </a:schemeClr>
                </a:solidFill>
                <a:latin typeface="Century Gothic" pitchFamily="34" charset="0"/>
              </a:rPr>
              <a:t>areas of the brain carry out different functions (</a:t>
            </a:r>
            <a:r>
              <a:rPr lang="en-US" sz="2400" dirty="0" err="1">
                <a:solidFill>
                  <a:schemeClr val="tx1">
                    <a:lumMod val="65000"/>
                    <a:lumOff val="35000"/>
                  </a:schemeClr>
                </a:solidFill>
                <a:latin typeface="Century Gothic" pitchFamily="34" charset="0"/>
              </a:rPr>
              <a:t>Broca</a:t>
            </a:r>
            <a:r>
              <a:rPr lang="en-US" sz="2400" dirty="0">
                <a:solidFill>
                  <a:schemeClr val="tx1">
                    <a:lumMod val="65000"/>
                    <a:lumOff val="35000"/>
                  </a:schemeClr>
                </a:solidFill>
                <a:latin typeface="Century Gothic" pitchFamily="34" charset="0"/>
              </a:rPr>
              <a:t>)</a:t>
            </a:r>
          </a:p>
          <a:p>
            <a:pPr marL="285750" indent="-285750">
              <a:buFont typeface="Arial" pitchFamily="34" charset="0"/>
              <a:buChar char="•"/>
            </a:pPr>
            <a:r>
              <a:rPr lang="en-US" sz="2400" dirty="0">
                <a:solidFill>
                  <a:schemeClr val="tx1">
                    <a:lumMod val="65000"/>
                    <a:lumOff val="35000"/>
                  </a:schemeClr>
                </a:solidFill>
                <a:latin typeface="Century Gothic" pitchFamily="34" charset="0"/>
              </a:rPr>
              <a:t>S</a:t>
            </a:r>
            <a:r>
              <a:rPr lang="en-US" sz="2400" dirty="0" smtClean="0">
                <a:solidFill>
                  <a:schemeClr val="tx1">
                    <a:lumMod val="65000"/>
                    <a:lumOff val="35000"/>
                  </a:schemeClr>
                </a:solidFill>
                <a:latin typeface="Century Gothic" pitchFamily="34" charset="0"/>
              </a:rPr>
              <a:t>mall </a:t>
            </a:r>
            <a:r>
              <a:rPr lang="en-US" sz="2400" dirty="0">
                <a:solidFill>
                  <a:schemeClr val="tx1">
                    <a:lumMod val="65000"/>
                    <a:lumOff val="35000"/>
                  </a:schemeClr>
                </a:solidFill>
                <a:latin typeface="Century Gothic" pitchFamily="34" charset="0"/>
              </a:rPr>
              <a:t>gaps exist between nerve cells that require the action of chemicals to carry neural transmission across these gaps</a:t>
            </a:r>
          </a:p>
          <a:p>
            <a:pPr marL="285750" indent="-285750">
              <a:buFont typeface="Arial" pitchFamily="34" charset="0"/>
              <a:buChar char="•"/>
            </a:pPr>
            <a:r>
              <a:rPr lang="en-US" sz="2400" dirty="0">
                <a:solidFill>
                  <a:schemeClr val="tx1">
                    <a:lumMod val="65000"/>
                    <a:lumOff val="35000"/>
                  </a:schemeClr>
                </a:solidFill>
                <a:latin typeface="Century Gothic" pitchFamily="34" charset="0"/>
              </a:rPr>
              <a:t>H</a:t>
            </a:r>
            <a:r>
              <a:rPr lang="en-US" sz="2400" dirty="0" smtClean="0">
                <a:solidFill>
                  <a:schemeClr val="tx1">
                    <a:lumMod val="65000"/>
                    <a:lumOff val="35000"/>
                  </a:schemeClr>
                </a:solidFill>
                <a:latin typeface="Century Gothic" pitchFamily="34" charset="0"/>
              </a:rPr>
              <a:t>ormones </a:t>
            </a:r>
            <a:r>
              <a:rPr lang="en-US" sz="2400" dirty="0">
                <a:solidFill>
                  <a:schemeClr val="tx1">
                    <a:lumMod val="65000"/>
                    <a:lumOff val="35000"/>
                  </a:schemeClr>
                </a:solidFill>
                <a:latin typeface="Century Gothic" pitchFamily="34" charset="0"/>
              </a:rPr>
              <a:t>play an important role in our psychological functioning.</a:t>
            </a:r>
          </a:p>
        </p:txBody>
      </p:sp>
    </p:spTree>
    <p:extLst>
      <p:ext uri="{BB962C8B-B14F-4D97-AF65-F5344CB8AC3E}">
        <p14:creationId xmlns:p14="http://schemas.microsoft.com/office/powerpoint/2010/main" xmlns="" val="1007816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pPr>
              <a:buNone/>
            </a:pPr>
            <a:r>
              <a:rPr lang="en-US" sz="2400" dirty="0" smtClean="0">
                <a:solidFill>
                  <a:schemeClr val="tx1">
                    <a:lumMod val="85000"/>
                    <a:lumOff val="15000"/>
                  </a:schemeClr>
                </a:solidFill>
                <a:latin typeface="Century Gothic" pitchFamily="34" charset="0"/>
              </a:rPr>
              <a:t>Main reason for Animal research</a:t>
            </a:r>
          </a:p>
          <a:p>
            <a:pPr>
              <a:buNone/>
            </a:pPr>
            <a:r>
              <a:rPr lang="en-US" sz="2400" dirty="0" smtClean="0">
                <a:solidFill>
                  <a:schemeClr val="tx1">
                    <a:lumMod val="85000"/>
                    <a:lumOff val="15000"/>
                  </a:schemeClr>
                </a:solidFill>
                <a:latin typeface="Century Gothic" pitchFamily="34" charset="0"/>
              </a:rPr>
              <a:t>Studies </a:t>
            </a:r>
            <a:r>
              <a:rPr lang="en-US" sz="2400" dirty="0" smtClean="0">
                <a:solidFill>
                  <a:schemeClr val="tx1">
                    <a:lumMod val="85000"/>
                    <a:lumOff val="15000"/>
                  </a:schemeClr>
                </a:solidFill>
                <a:latin typeface="Century Gothic" pitchFamily="34" charset="0"/>
              </a:rPr>
              <a:t>Not Possible with People</a:t>
            </a:r>
          </a:p>
          <a:p>
            <a:r>
              <a:rPr lang="en-US" sz="2400" dirty="0" smtClean="0">
                <a:solidFill>
                  <a:schemeClr val="tx1">
                    <a:lumMod val="85000"/>
                    <a:lumOff val="15000"/>
                  </a:schemeClr>
                </a:solidFill>
                <a:latin typeface="Century Gothic" pitchFamily="34" charset="0"/>
              </a:rPr>
              <a:t>Genetic manipulations (genetic </a:t>
            </a:r>
            <a:r>
              <a:rPr lang="en-US" sz="2400" dirty="0" smtClean="0">
                <a:solidFill>
                  <a:schemeClr val="tx1">
                    <a:lumMod val="85000"/>
                    <a:lumOff val="15000"/>
                  </a:schemeClr>
                </a:solidFill>
                <a:latin typeface="Century Gothic" pitchFamily="34" charset="0"/>
              </a:rPr>
              <a:t>manipulation of </a:t>
            </a:r>
            <a:r>
              <a:rPr lang="en-US" sz="2400" dirty="0" smtClean="0">
                <a:solidFill>
                  <a:schemeClr val="tx1">
                    <a:lumMod val="85000"/>
                    <a:lumOff val="15000"/>
                  </a:schemeClr>
                </a:solidFill>
                <a:latin typeface="Century Gothic" pitchFamily="34" charset="0"/>
              </a:rPr>
              <a:t>memory)</a:t>
            </a:r>
            <a:endParaRPr lang="en-US" sz="2400" dirty="0" smtClean="0">
              <a:solidFill>
                <a:schemeClr val="tx1">
                  <a:lumMod val="85000"/>
                  <a:lumOff val="15000"/>
                </a:schemeClr>
              </a:solidFill>
              <a:latin typeface="Century Gothic" pitchFamily="34" charset="0"/>
            </a:endParaRPr>
          </a:p>
          <a:p>
            <a:r>
              <a:rPr lang="en-US" sz="2400" dirty="0" smtClean="0">
                <a:solidFill>
                  <a:schemeClr val="tx1">
                    <a:lumMod val="85000"/>
                    <a:lumOff val="15000"/>
                  </a:schemeClr>
                </a:solidFill>
                <a:latin typeface="Century Gothic" pitchFamily="34" charset="0"/>
              </a:rPr>
              <a:t>Behavioral </a:t>
            </a:r>
            <a:r>
              <a:rPr lang="en-US" sz="2400" dirty="0" smtClean="0">
                <a:solidFill>
                  <a:schemeClr val="tx1">
                    <a:lumMod val="85000"/>
                    <a:lumOff val="15000"/>
                  </a:schemeClr>
                </a:solidFill>
                <a:latin typeface="Century Gothic" pitchFamily="34" charset="0"/>
              </a:rPr>
              <a:t>genetics</a:t>
            </a:r>
          </a:p>
          <a:p>
            <a:r>
              <a:rPr lang="en-US" sz="2400" dirty="0" smtClean="0">
                <a:solidFill>
                  <a:schemeClr val="tx1">
                    <a:lumMod val="85000"/>
                    <a:lumOff val="15000"/>
                  </a:schemeClr>
                </a:solidFill>
                <a:latin typeface="Century Gothic" pitchFamily="34" charset="0"/>
              </a:rPr>
              <a:t>Surgical </a:t>
            </a:r>
            <a:r>
              <a:rPr lang="en-US" sz="2400" dirty="0" smtClean="0">
                <a:solidFill>
                  <a:schemeClr val="tx1">
                    <a:lumMod val="85000"/>
                    <a:lumOff val="15000"/>
                  </a:schemeClr>
                </a:solidFill>
                <a:latin typeface="Century Gothic" pitchFamily="34" charset="0"/>
              </a:rPr>
              <a:t>manipulations</a:t>
            </a:r>
          </a:p>
          <a:p>
            <a:r>
              <a:rPr lang="en-US" sz="2400" dirty="0" smtClean="0">
                <a:solidFill>
                  <a:schemeClr val="tx1">
                    <a:lumMod val="85000"/>
                    <a:lumOff val="15000"/>
                  </a:schemeClr>
                </a:solidFill>
                <a:latin typeface="Century Gothic" pitchFamily="34" charset="0"/>
              </a:rPr>
              <a:t>Split </a:t>
            </a:r>
            <a:r>
              <a:rPr lang="en-US" sz="2400" dirty="0" smtClean="0">
                <a:solidFill>
                  <a:schemeClr val="tx1">
                    <a:lumMod val="85000"/>
                    <a:lumOff val="15000"/>
                  </a:schemeClr>
                </a:solidFill>
                <a:latin typeface="Century Gothic" pitchFamily="34" charset="0"/>
              </a:rPr>
              <a:t>brain studies</a:t>
            </a:r>
          </a:p>
          <a:p>
            <a:r>
              <a:rPr lang="en-US" sz="2400" dirty="0" smtClean="0">
                <a:solidFill>
                  <a:schemeClr val="tx1">
                    <a:lumMod val="85000"/>
                    <a:lumOff val="15000"/>
                  </a:schemeClr>
                </a:solidFill>
                <a:latin typeface="Century Gothic" pitchFamily="34" charset="0"/>
              </a:rPr>
              <a:t>Brain </a:t>
            </a:r>
            <a:r>
              <a:rPr lang="en-US" sz="2400" dirty="0" smtClean="0">
                <a:solidFill>
                  <a:schemeClr val="tx1">
                    <a:lumMod val="85000"/>
                    <a:lumOff val="15000"/>
                  </a:schemeClr>
                </a:solidFill>
                <a:latin typeface="Century Gothic" pitchFamily="34" charset="0"/>
              </a:rPr>
              <a:t>lesion studies</a:t>
            </a:r>
          </a:p>
          <a:p>
            <a:r>
              <a:rPr lang="en-US" sz="2400" dirty="0" smtClean="0">
                <a:solidFill>
                  <a:schemeClr val="tx1">
                    <a:lumMod val="85000"/>
                    <a:lumOff val="15000"/>
                  </a:schemeClr>
                </a:solidFill>
                <a:latin typeface="Century Gothic" pitchFamily="34" charset="0"/>
              </a:rPr>
              <a:t>Traumatic interventions (Fear conditioning)</a:t>
            </a:r>
            <a:endParaRPr lang="en-US" sz="2400" dirty="0" smtClean="0">
              <a:solidFill>
                <a:schemeClr val="tx1">
                  <a:lumMod val="85000"/>
                  <a:lumOff val="15000"/>
                </a:schemeClr>
              </a:solidFill>
              <a:latin typeface="Century Gothic" pitchFamily="34" charset="0"/>
            </a:endParaRP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283271" cy="800219"/>
          </a:xfrm>
          <a:prstGeom prst="rect">
            <a:avLst/>
          </a:prstGeom>
          <a:noFill/>
        </p:spPr>
        <p:txBody>
          <a:bodyPr wrap="none" rtlCol="0">
            <a:spAutoFit/>
          </a:bodyPr>
          <a:lstStyle/>
          <a:p>
            <a:r>
              <a:rPr lang="en-US" dirty="0" smtClean="0"/>
              <a:t>Source:</a:t>
            </a:r>
            <a:endParaRPr lang="en-US" dirty="0" smtClean="0"/>
          </a:p>
          <a:p>
            <a:r>
              <a:rPr lang="en-US" sz="1400" dirty="0" smtClean="0"/>
              <a:t>American Psychological Association</a:t>
            </a:r>
            <a:endParaRPr lang="en-US" sz="1400" dirty="0" smtClean="0"/>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r>
              <a:rPr lang="en-US" sz="2400" dirty="0" smtClean="0">
                <a:solidFill>
                  <a:schemeClr val="tx1">
                    <a:lumMod val="85000"/>
                    <a:lumOff val="15000"/>
                  </a:schemeClr>
                </a:solidFill>
                <a:latin typeface="Century Gothic" pitchFamily="34" charset="0"/>
              </a:rPr>
              <a:t>Animal research is often an area that is debated yet the effects of using animal research in medicine, science, and psychology cannot be denied</a:t>
            </a:r>
            <a:r>
              <a:rPr lang="en-US" sz="2400" dirty="0" smtClean="0">
                <a:solidFill>
                  <a:schemeClr val="tx1">
                    <a:lumMod val="85000"/>
                    <a:lumOff val="15000"/>
                  </a:schemeClr>
                </a:solidFill>
                <a:latin typeface="Century Gothic" pitchFamily="34" charset="0"/>
              </a:rPr>
              <a:t>.</a:t>
            </a:r>
          </a:p>
          <a:p>
            <a:pPr>
              <a:buNone/>
            </a:pPr>
            <a:endParaRPr lang="en-US" sz="2400" dirty="0" smtClean="0">
              <a:solidFill>
                <a:schemeClr val="tx1">
                  <a:lumMod val="85000"/>
                  <a:lumOff val="15000"/>
                </a:schemeClr>
              </a:solidFill>
              <a:latin typeface="Century Gothic" pitchFamily="34" charset="0"/>
            </a:endParaRPr>
          </a:p>
          <a:p>
            <a:r>
              <a:rPr lang="en-US" sz="2400" dirty="0" smtClean="0">
                <a:solidFill>
                  <a:schemeClr val="tx1">
                    <a:lumMod val="85000"/>
                    <a:lumOff val="15000"/>
                  </a:schemeClr>
                </a:solidFill>
                <a:latin typeface="Century Gothic" pitchFamily="34" charset="0"/>
              </a:rPr>
              <a:t>An example of a theory that has derived from animal research is </a:t>
            </a:r>
            <a:r>
              <a:rPr lang="en-US" sz="2400" b="1" dirty="0" smtClean="0">
                <a:solidFill>
                  <a:schemeClr val="tx1">
                    <a:lumMod val="85000"/>
                    <a:lumOff val="15000"/>
                  </a:schemeClr>
                </a:solidFill>
                <a:latin typeface="Century Gothic" pitchFamily="34" charset="0"/>
              </a:rPr>
              <a:t>Harry Harlow’s attachment theory. </a:t>
            </a:r>
            <a:endParaRPr lang="en-US" sz="2400" dirty="0" smtClean="0">
              <a:solidFill>
                <a:schemeClr val="tx1">
                  <a:lumMod val="85000"/>
                  <a:lumOff val="15000"/>
                </a:schemeClr>
              </a:solidFill>
              <a:latin typeface="Century Gothic" pitchFamily="34" charset="0"/>
            </a:endParaRP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283271" cy="800219"/>
          </a:xfrm>
          <a:prstGeom prst="rect">
            <a:avLst/>
          </a:prstGeom>
          <a:noFill/>
        </p:spPr>
        <p:txBody>
          <a:bodyPr wrap="none" rtlCol="0">
            <a:spAutoFit/>
          </a:bodyPr>
          <a:lstStyle/>
          <a:p>
            <a:r>
              <a:rPr lang="en-US" dirty="0" smtClean="0"/>
              <a:t>Source:</a:t>
            </a:r>
            <a:endParaRPr lang="en-US" dirty="0" smtClean="0"/>
          </a:p>
          <a:p>
            <a:r>
              <a:rPr lang="en-US" sz="1400" dirty="0" smtClean="0"/>
              <a:t>American Psychological Association</a:t>
            </a:r>
            <a:endParaRPr lang="en-US" sz="1400" dirty="0" smtClean="0"/>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r>
              <a:rPr lang="en-US" sz="2400" dirty="0" smtClean="0">
                <a:solidFill>
                  <a:schemeClr val="tx1">
                    <a:lumMod val="50000"/>
                    <a:lumOff val="50000"/>
                  </a:schemeClr>
                </a:solidFill>
                <a:latin typeface="Century Gothic" pitchFamily="34" charset="0"/>
              </a:rPr>
              <a:t>In a series of controversial experiments conducted in 1960s, Harlow demonstrated the powerful effects of love. </a:t>
            </a:r>
            <a:endParaRPr lang="en-US" sz="2400" dirty="0" smtClean="0">
              <a:solidFill>
                <a:schemeClr val="tx1">
                  <a:lumMod val="50000"/>
                  <a:lumOff val="50000"/>
                </a:schemeClr>
              </a:solidFill>
              <a:latin typeface="Century Gothic" pitchFamily="34" charset="0"/>
            </a:endParaRPr>
          </a:p>
          <a:p>
            <a:r>
              <a:rPr lang="en-US" sz="2400" dirty="0" smtClean="0">
                <a:solidFill>
                  <a:schemeClr val="tx1">
                    <a:lumMod val="50000"/>
                    <a:lumOff val="50000"/>
                  </a:schemeClr>
                </a:solidFill>
                <a:latin typeface="Century Gothic" pitchFamily="34" charset="0"/>
              </a:rPr>
              <a:t>By </a:t>
            </a:r>
            <a:r>
              <a:rPr lang="en-US" sz="2400" dirty="0" smtClean="0">
                <a:solidFill>
                  <a:schemeClr val="tx1">
                    <a:lumMod val="50000"/>
                    <a:lumOff val="50000"/>
                  </a:schemeClr>
                </a:solidFill>
                <a:latin typeface="Century Gothic" pitchFamily="34" charset="0"/>
              </a:rPr>
              <a:t>showing the devastating effects of deprivation on young rhesus monkeys, Harlow revealed the importance of a mother's love for healthy childhood development. </a:t>
            </a:r>
            <a:endParaRPr lang="en-US" sz="2400" dirty="0" smtClean="0">
              <a:solidFill>
                <a:schemeClr val="tx1">
                  <a:lumMod val="50000"/>
                  <a:lumOff val="50000"/>
                </a:schemeClr>
              </a:solidFill>
              <a:latin typeface="Century Gothic" pitchFamily="34" charset="0"/>
            </a:endParaRPr>
          </a:p>
          <a:p>
            <a:r>
              <a:rPr lang="en-US" sz="2400" dirty="0" smtClean="0">
                <a:solidFill>
                  <a:schemeClr val="tx1">
                    <a:lumMod val="50000"/>
                    <a:lumOff val="50000"/>
                  </a:schemeClr>
                </a:solidFill>
                <a:latin typeface="Century Gothic" pitchFamily="34" charset="0"/>
              </a:rPr>
              <a:t>His </a:t>
            </a:r>
            <a:r>
              <a:rPr lang="en-US" sz="2400" dirty="0" smtClean="0">
                <a:solidFill>
                  <a:schemeClr val="tx1">
                    <a:lumMod val="50000"/>
                    <a:lumOff val="50000"/>
                  </a:schemeClr>
                </a:solidFill>
                <a:latin typeface="Century Gothic" pitchFamily="34" charset="0"/>
              </a:rPr>
              <a:t>experiments were often unethical and shockingly cruel, yet they uncovered fundamental truths that have heavily influenced our understanding of child development.</a:t>
            </a:r>
            <a:endParaRPr lang="en-US" sz="2400" dirty="0" smtClean="0">
              <a:solidFill>
                <a:schemeClr val="tx1">
                  <a:lumMod val="50000"/>
                  <a:lumOff val="50000"/>
                </a:schemeClr>
              </a:solidFill>
              <a:latin typeface="Century Gothic" pitchFamily="34" charset="0"/>
            </a:endParaRP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868367" cy="800219"/>
          </a:xfrm>
          <a:prstGeom prst="rect">
            <a:avLst/>
          </a:prstGeom>
          <a:noFill/>
        </p:spPr>
        <p:txBody>
          <a:bodyPr wrap="none" rtlCol="0">
            <a:spAutoFit/>
          </a:bodyPr>
          <a:lstStyle/>
          <a:p>
            <a:r>
              <a:rPr lang="en-US" dirty="0" smtClean="0"/>
              <a:t>More info:</a:t>
            </a:r>
          </a:p>
          <a:p>
            <a:r>
              <a:rPr lang="en-US" sz="1400" dirty="0" smtClean="0"/>
              <a:t>http://www.animalresearch.info/en/home</a:t>
            </a:r>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r>
              <a:rPr lang="en-US" sz="2400" dirty="0" smtClean="0">
                <a:solidFill>
                  <a:schemeClr val="tx1">
                    <a:lumMod val="50000"/>
                    <a:lumOff val="50000"/>
                  </a:schemeClr>
                </a:solidFill>
                <a:latin typeface="Century Gothic" pitchFamily="34" charset="0"/>
              </a:rPr>
              <a:t>Harlow’s most famous experiment involved giving young rhesus monkeys a choice between two different "mothers." </a:t>
            </a:r>
            <a:endParaRPr lang="en-US" sz="2400" dirty="0" smtClean="0">
              <a:solidFill>
                <a:schemeClr val="tx1">
                  <a:lumMod val="50000"/>
                  <a:lumOff val="50000"/>
                </a:schemeClr>
              </a:solidFill>
              <a:latin typeface="Century Gothic" pitchFamily="34" charset="0"/>
            </a:endParaRPr>
          </a:p>
          <a:p>
            <a:r>
              <a:rPr lang="en-US" sz="2400" dirty="0" smtClean="0">
                <a:solidFill>
                  <a:schemeClr val="tx1">
                    <a:lumMod val="50000"/>
                    <a:lumOff val="50000"/>
                  </a:schemeClr>
                </a:solidFill>
                <a:latin typeface="Century Gothic" pitchFamily="34" charset="0"/>
              </a:rPr>
              <a:t>One </a:t>
            </a:r>
            <a:r>
              <a:rPr lang="en-US" sz="2400" dirty="0" smtClean="0">
                <a:solidFill>
                  <a:schemeClr val="tx1">
                    <a:lumMod val="50000"/>
                    <a:lumOff val="50000"/>
                  </a:schemeClr>
                </a:solidFill>
                <a:latin typeface="Century Gothic" pitchFamily="34" charset="0"/>
              </a:rPr>
              <a:t>was made of soft terrycloth, but provided no food. The other was made of wire, but provided food from an attached baby bottle</a:t>
            </a:r>
            <a:r>
              <a:rPr lang="en-US" sz="2400" dirty="0" smtClean="0">
                <a:solidFill>
                  <a:schemeClr val="tx1">
                    <a:lumMod val="50000"/>
                    <a:lumOff val="50000"/>
                  </a:schemeClr>
                </a:solidFill>
                <a:latin typeface="Century Gothic" pitchFamily="34" charset="0"/>
              </a:rPr>
              <a:t>.</a:t>
            </a:r>
            <a:endParaRPr lang="en-US" sz="2400" dirty="0" smtClean="0">
              <a:solidFill>
                <a:schemeClr val="tx1">
                  <a:lumMod val="50000"/>
                  <a:lumOff val="50000"/>
                </a:schemeClr>
              </a:solidFill>
              <a:latin typeface="Century Gothic" pitchFamily="34" charset="0"/>
            </a:endParaRP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868367" cy="800219"/>
          </a:xfrm>
          <a:prstGeom prst="rect">
            <a:avLst/>
          </a:prstGeom>
          <a:noFill/>
        </p:spPr>
        <p:txBody>
          <a:bodyPr wrap="none" rtlCol="0">
            <a:spAutoFit/>
          </a:bodyPr>
          <a:lstStyle/>
          <a:p>
            <a:r>
              <a:rPr lang="en-US" dirty="0" smtClean="0"/>
              <a:t>More info:</a:t>
            </a:r>
          </a:p>
          <a:p>
            <a:r>
              <a:rPr lang="en-US" sz="1400" dirty="0" smtClean="0"/>
              <a:t>http://www.animalresearch.info/en/home</a:t>
            </a:r>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r>
              <a:rPr lang="en-US" sz="2400" dirty="0" smtClean="0">
                <a:solidFill>
                  <a:schemeClr val="tx1">
                    <a:lumMod val="50000"/>
                    <a:lumOff val="50000"/>
                  </a:schemeClr>
                </a:solidFill>
                <a:latin typeface="Century Gothic" pitchFamily="34" charset="0"/>
              </a:rPr>
              <a:t>Harlow removed young monkeys from their natural mothers a few hours after birth and left them to be "raised" by these mother surrogates. </a:t>
            </a:r>
            <a:endParaRPr lang="en-US" sz="2400" dirty="0" smtClean="0">
              <a:solidFill>
                <a:schemeClr val="tx1">
                  <a:lumMod val="50000"/>
                  <a:lumOff val="50000"/>
                </a:schemeClr>
              </a:solidFill>
              <a:latin typeface="Century Gothic" pitchFamily="34" charset="0"/>
            </a:endParaRPr>
          </a:p>
          <a:p>
            <a:r>
              <a:rPr lang="en-US" sz="2400" dirty="0" smtClean="0">
                <a:solidFill>
                  <a:schemeClr val="tx1">
                    <a:lumMod val="50000"/>
                    <a:lumOff val="50000"/>
                  </a:schemeClr>
                </a:solidFill>
                <a:latin typeface="Century Gothic" pitchFamily="34" charset="0"/>
              </a:rPr>
              <a:t>The </a:t>
            </a:r>
            <a:r>
              <a:rPr lang="en-US" sz="2400" dirty="0" smtClean="0">
                <a:solidFill>
                  <a:schemeClr val="tx1">
                    <a:lumMod val="50000"/>
                    <a:lumOff val="50000"/>
                  </a:schemeClr>
                </a:solidFill>
                <a:latin typeface="Century Gothic" pitchFamily="34" charset="0"/>
              </a:rPr>
              <a:t>experiment demonstrated that the baby monkeys spent significantly more time with their cloth mother than with their wire mother. </a:t>
            </a:r>
            <a:endParaRPr lang="en-US" sz="2400" dirty="0" smtClean="0">
              <a:solidFill>
                <a:schemeClr val="tx1">
                  <a:lumMod val="50000"/>
                  <a:lumOff val="50000"/>
                </a:schemeClr>
              </a:solidFill>
              <a:latin typeface="Century Gothic" pitchFamily="34" charset="0"/>
            </a:endParaRPr>
          </a:p>
          <a:p>
            <a:r>
              <a:rPr lang="en-US" sz="2400" dirty="0" smtClean="0">
                <a:solidFill>
                  <a:schemeClr val="tx1">
                    <a:lumMod val="50000"/>
                    <a:lumOff val="50000"/>
                  </a:schemeClr>
                </a:solidFill>
                <a:latin typeface="Century Gothic" pitchFamily="34" charset="0"/>
              </a:rPr>
              <a:t>"</a:t>
            </a:r>
            <a:r>
              <a:rPr lang="en-US" sz="2400" dirty="0" smtClean="0">
                <a:solidFill>
                  <a:schemeClr val="tx1">
                    <a:lumMod val="50000"/>
                    <a:lumOff val="50000"/>
                  </a:schemeClr>
                </a:solidFill>
                <a:latin typeface="Century Gothic" pitchFamily="34" charset="0"/>
              </a:rPr>
              <a:t>These data make it obvious that contact comfort is a variable of overwhelming importance in the development of </a:t>
            </a:r>
            <a:r>
              <a:rPr lang="en-US" sz="2400" dirty="0" smtClean="0">
                <a:solidFill>
                  <a:schemeClr val="tx1">
                    <a:lumMod val="50000"/>
                    <a:lumOff val="50000"/>
                  </a:schemeClr>
                </a:solidFill>
                <a:latin typeface="Century Gothic" pitchFamily="34" charset="0"/>
              </a:rPr>
              <a:t>affectionate </a:t>
            </a:r>
            <a:r>
              <a:rPr lang="en-US" sz="2400" dirty="0" smtClean="0">
                <a:solidFill>
                  <a:schemeClr val="tx1">
                    <a:lumMod val="50000"/>
                    <a:lumOff val="50000"/>
                  </a:schemeClr>
                </a:solidFill>
                <a:latin typeface="Century Gothic" pitchFamily="34" charset="0"/>
              </a:rPr>
              <a:t>response, whereas lactation is a variable of negligible importance," Harlow explained (1958).</a:t>
            </a: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868367" cy="800219"/>
          </a:xfrm>
          <a:prstGeom prst="rect">
            <a:avLst/>
          </a:prstGeom>
          <a:noFill/>
        </p:spPr>
        <p:txBody>
          <a:bodyPr wrap="none" rtlCol="0">
            <a:spAutoFit/>
          </a:bodyPr>
          <a:lstStyle/>
          <a:p>
            <a:r>
              <a:rPr lang="en-US" dirty="0" smtClean="0"/>
              <a:t>More info:</a:t>
            </a:r>
          </a:p>
          <a:p>
            <a:r>
              <a:rPr lang="en-US" sz="1400" dirty="0" smtClean="0"/>
              <a:t>http://www.animalresearch.info/en/home</a:t>
            </a:r>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r>
              <a:rPr lang="en-US" sz="2400" dirty="0" smtClean="0">
                <a:solidFill>
                  <a:schemeClr val="tx1">
                    <a:lumMod val="50000"/>
                    <a:lumOff val="50000"/>
                  </a:schemeClr>
                </a:solidFill>
                <a:latin typeface="Century Gothic" pitchFamily="34" charset="0"/>
              </a:rPr>
              <a:t>While many experts </a:t>
            </a:r>
            <a:r>
              <a:rPr lang="en-US" sz="2400" dirty="0" smtClean="0">
                <a:solidFill>
                  <a:schemeClr val="tx1">
                    <a:lumMod val="50000"/>
                    <a:lumOff val="50000"/>
                  </a:schemeClr>
                </a:solidFill>
                <a:latin typeface="Century Gothic" pitchFamily="34" charset="0"/>
              </a:rPr>
              <a:t>ridicule </a:t>
            </a:r>
            <a:r>
              <a:rPr lang="en-US" sz="2400" dirty="0" smtClean="0">
                <a:solidFill>
                  <a:schemeClr val="tx1">
                    <a:lumMod val="50000"/>
                    <a:lumOff val="50000"/>
                  </a:schemeClr>
                </a:solidFill>
                <a:latin typeface="Century Gothic" pitchFamily="34" charset="0"/>
              </a:rPr>
              <a:t>the importance of parental love and affection, Harlow’s experiments offered irrefutable proof that love is vital for normal childhood development. </a:t>
            </a:r>
            <a:endParaRPr lang="en-US" sz="2400" dirty="0" smtClean="0">
              <a:solidFill>
                <a:schemeClr val="tx1">
                  <a:lumMod val="50000"/>
                  <a:lumOff val="50000"/>
                </a:schemeClr>
              </a:solidFill>
              <a:latin typeface="Century Gothic" pitchFamily="34" charset="0"/>
            </a:endParaRPr>
          </a:p>
          <a:p>
            <a:pPr>
              <a:buNone/>
            </a:pPr>
            <a:endParaRPr lang="en-US" sz="2400" dirty="0" smtClean="0">
              <a:solidFill>
                <a:schemeClr val="tx1">
                  <a:lumMod val="50000"/>
                  <a:lumOff val="50000"/>
                </a:schemeClr>
              </a:solidFill>
              <a:latin typeface="Century Gothic" pitchFamily="34" charset="0"/>
            </a:endParaRPr>
          </a:p>
          <a:p>
            <a:r>
              <a:rPr lang="en-US" sz="2400" dirty="0" smtClean="0">
                <a:solidFill>
                  <a:schemeClr val="tx1">
                    <a:lumMod val="50000"/>
                    <a:lumOff val="50000"/>
                  </a:schemeClr>
                </a:solidFill>
                <a:latin typeface="Century Gothic" pitchFamily="34" charset="0"/>
              </a:rPr>
              <a:t>Additional </a:t>
            </a:r>
            <a:r>
              <a:rPr lang="en-US" sz="2400" dirty="0" smtClean="0">
                <a:solidFill>
                  <a:schemeClr val="tx1">
                    <a:lumMod val="50000"/>
                    <a:lumOff val="50000"/>
                  </a:schemeClr>
                </a:solidFill>
                <a:latin typeface="Century Gothic" pitchFamily="34" charset="0"/>
              </a:rPr>
              <a:t>experiments by Harlow revealed the long-term devastation caused by deprivation, leading to profound psychological and emotional distress and even death. </a:t>
            </a: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868367" cy="800219"/>
          </a:xfrm>
          <a:prstGeom prst="rect">
            <a:avLst/>
          </a:prstGeom>
          <a:noFill/>
        </p:spPr>
        <p:txBody>
          <a:bodyPr wrap="none" rtlCol="0">
            <a:spAutoFit/>
          </a:bodyPr>
          <a:lstStyle/>
          <a:p>
            <a:r>
              <a:rPr lang="en-US" dirty="0" smtClean="0"/>
              <a:t>More info:</a:t>
            </a:r>
          </a:p>
          <a:p>
            <a:r>
              <a:rPr lang="en-US" sz="1400" dirty="0" smtClean="0"/>
              <a:t>http://www.animalresearch.info/en/home</a:t>
            </a:r>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458200" cy="4267200"/>
          </a:xfrm>
        </p:spPr>
        <p:txBody>
          <a:bodyPr>
            <a:normAutofit/>
          </a:bodyPr>
          <a:lstStyle/>
          <a:p>
            <a:r>
              <a:rPr lang="en-US" sz="2400" dirty="0" smtClean="0">
                <a:solidFill>
                  <a:schemeClr val="tx1">
                    <a:lumMod val="50000"/>
                    <a:lumOff val="50000"/>
                  </a:schemeClr>
                </a:solidFill>
                <a:latin typeface="Century Gothic" pitchFamily="34" charset="0"/>
              </a:rPr>
              <a:t>Harlow’s work, as well as important research by psychologists </a:t>
            </a:r>
            <a:r>
              <a:rPr lang="en-US" sz="2400" b="1" dirty="0" smtClean="0">
                <a:solidFill>
                  <a:schemeClr val="tx1">
                    <a:lumMod val="50000"/>
                    <a:lumOff val="50000"/>
                  </a:schemeClr>
                </a:solidFill>
                <a:latin typeface="Century Gothic" pitchFamily="34" charset="0"/>
              </a:rPr>
              <a:t>Mary </a:t>
            </a:r>
            <a:r>
              <a:rPr lang="en-US" sz="2400" b="1" dirty="0" smtClean="0">
                <a:solidFill>
                  <a:schemeClr val="tx1">
                    <a:lumMod val="50000"/>
                    <a:lumOff val="50000"/>
                  </a:schemeClr>
                </a:solidFill>
                <a:latin typeface="Century Gothic" pitchFamily="34" charset="0"/>
              </a:rPr>
              <a:t>Ainsworth</a:t>
            </a:r>
            <a:r>
              <a:rPr lang="en-US" sz="2400" dirty="0" smtClean="0">
                <a:solidFill>
                  <a:schemeClr val="tx1">
                    <a:lumMod val="50000"/>
                    <a:lumOff val="50000"/>
                  </a:schemeClr>
                </a:solidFill>
                <a:latin typeface="Century Gothic" pitchFamily="34" charset="0"/>
              </a:rPr>
              <a:t>, helped influence key changes in how orphanages, adoption agencies, social services groups and child care providers approached the care of children</a:t>
            </a:r>
            <a:r>
              <a:rPr lang="en-US" sz="2400" dirty="0" smtClean="0">
                <a:solidFill>
                  <a:schemeClr val="tx1">
                    <a:lumMod val="50000"/>
                    <a:lumOff val="50000"/>
                  </a:schemeClr>
                </a:solidFill>
                <a:latin typeface="Century Gothic" pitchFamily="34" charset="0"/>
              </a:rPr>
              <a:t>.</a:t>
            </a:r>
          </a:p>
          <a:p>
            <a:pPr>
              <a:buNone/>
            </a:pPr>
            <a:endParaRPr lang="en-US" sz="2400" dirty="0" smtClean="0">
              <a:solidFill>
                <a:schemeClr val="tx1">
                  <a:lumMod val="50000"/>
                  <a:lumOff val="50000"/>
                </a:schemeClr>
              </a:solidFill>
              <a:latin typeface="Century Gothic" pitchFamily="34" charset="0"/>
            </a:endParaRPr>
          </a:p>
          <a:p>
            <a:r>
              <a:rPr lang="en-US" sz="2400" dirty="0" smtClean="0">
                <a:solidFill>
                  <a:schemeClr val="tx1">
                    <a:lumMod val="50000"/>
                    <a:lumOff val="50000"/>
                  </a:schemeClr>
                </a:solidFill>
                <a:latin typeface="Century Gothic" pitchFamily="34" charset="0"/>
              </a:rPr>
              <a:t>Thus, we see the importance that animal research has on humans because of their </a:t>
            </a:r>
            <a:r>
              <a:rPr lang="en-US" sz="2400" b="1" dirty="0" smtClean="0">
                <a:solidFill>
                  <a:schemeClr val="tx1">
                    <a:lumMod val="50000"/>
                    <a:lumOff val="50000"/>
                  </a:schemeClr>
                </a:solidFill>
                <a:latin typeface="Century Gothic" pitchFamily="34" charset="0"/>
              </a:rPr>
              <a:t>biological similarities. </a:t>
            </a:r>
            <a:endParaRPr lang="en-US" sz="2400" b="1" dirty="0" smtClean="0">
              <a:solidFill>
                <a:schemeClr val="tx1">
                  <a:lumMod val="50000"/>
                  <a:lumOff val="50000"/>
                </a:schemeClr>
              </a:solidFill>
              <a:latin typeface="Century Gothic" pitchFamily="34" charset="0"/>
            </a:endParaRP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Animal research</a:t>
            </a:r>
            <a:endParaRPr lang="en-US" sz="4400" u="sng" dirty="0">
              <a:latin typeface="Century Gothic" pitchFamily="34" charset="0"/>
            </a:endParaRPr>
          </a:p>
        </p:txBody>
      </p:sp>
      <p:sp>
        <p:nvSpPr>
          <p:cNvPr id="6" name="TextBox 5"/>
          <p:cNvSpPr txBox="1"/>
          <p:nvPr/>
        </p:nvSpPr>
        <p:spPr>
          <a:xfrm>
            <a:off x="5275633" y="6057781"/>
            <a:ext cx="3868367" cy="800219"/>
          </a:xfrm>
          <a:prstGeom prst="rect">
            <a:avLst/>
          </a:prstGeom>
          <a:noFill/>
        </p:spPr>
        <p:txBody>
          <a:bodyPr wrap="none" rtlCol="0">
            <a:spAutoFit/>
          </a:bodyPr>
          <a:lstStyle/>
          <a:p>
            <a:r>
              <a:rPr lang="en-US" dirty="0" smtClean="0"/>
              <a:t>More info:</a:t>
            </a:r>
          </a:p>
          <a:p>
            <a:r>
              <a:rPr lang="en-US" sz="1400" dirty="0" smtClean="0"/>
              <a:t>http://www.animalresearch.info/en/home</a:t>
            </a:r>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534400" cy="4876799"/>
          </a:xfrm>
        </p:spPr>
        <p:txBody>
          <a:bodyPr>
            <a:normAutofit/>
          </a:bodyPr>
          <a:lstStyle/>
          <a:p>
            <a:r>
              <a:rPr lang="en-US" sz="2400" dirty="0" smtClean="0">
                <a:solidFill>
                  <a:schemeClr val="tx1">
                    <a:lumMod val="50000"/>
                    <a:lumOff val="50000"/>
                  </a:schemeClr>
                </a:solidFill>
                <a:latin typeface="Century Gothic" pitchFamily="34" charset="0"/>
              </a:rPr>
              <a:t>Supporters </a:t>
            </a:r>
            <a:r>
              <a:rPr lang="en-US" sz="2400" dirty="0">
                <a:solidFill>
                  <a:schemeClr val="tx1">
                    <a:lumMod val="50000"/>
                    <a:lumOff val="50000"/>
                  </a:schemeClr>
                </a:solidFill>
                <a:latin typeface="Century Gothic" pitchFamily="34" charset="0"/>
              </a:rPr>
              <a:t>of the use of animals in experiments, such as the British Royal Society, argue that virtually </a:t>
            </a:r>
            <a:r>
              <a:rPr lang="en-US" sz="2400" b="1" dirty="0">
                <a:solidFill>
                  <a:schemeClr val="tx1">
                    <a:lumMod val="50000"/>
                    <a:lumOff val="50000"/>
                  </a:schemeClr>
                </a:solidFill>
                <a:latin typeface="Century Gothic" pitchFamily="34" charset="0"/>
              </a:rPr>
              <a:t>every medical achievement in the 20th century</a:t>
            </a:r>
            <a:r>
              <a:rPr lang="en-US" sz="2400" dirty="0">
                <a:solidFill>
                  <a:schemeClr val="tx1">
                    <a:lumMod val="50000"/>
                    <a:lumOff val="50000"/>
                  </a:schemeClr>
                </a:solidFill>
                <a:latin typeface="Century Gothic" pitchFamily="34" charset="0"/>
              </a:rPr>
              <a:t> relied on the use of </a:t>
            </a:r>
            <a:r>
              <a:rPr lang="en-US" sz="2400" b="1" dirty="0">
                <a:solidFill>
                  <a:schemeClr val="tx1">
                    <a:lumMod val="50000"/>
                    <a:lumOff val="50000"/>
                  </a:schemeClr>
                </a:solidFill>
                <a:latin typeface="Century Gothic" pitchFamily="34" charset="0"/>
              </a:rPr>
              <a:t>animals</a:t>
            </a:r>
            <a:r>
              <a:rPr lang="en-US" sz="2400" dirty="0">
                <a:solidFill>
                  <a:schemeClr val="tx1">
                    <a:lumMod val="50000"/>
                    <a:lumOff val="50000"/>
                  </a:schemeClr>
                </a:solidFill>
                <a:latin typeface="Century Gothic" pitchFamily="34" charset="0"/>
              </a:rPr>
              <a:t> in some </a:t>
            </a:r>
            <a:r>
              <a:rPr lang="en-US" sz="2400" dirty="0" smtClean="0">
                <a:solidFill>
                  <a:schemeClr val="tx1">
                    <a:lumMod val="50000"/>
                    <a:lumOff val="50000"/>
                  </a:schemeClr>
                </a:solidFill>
                <a:latin typeface="Century Gothic" pitchFamily="34" charset="0"/>
              </a:rPr>
              <a:t>way</a:t>
            </a:r>
          </a:p>
          <a:p>
            <a:pPr>
              <a:buNone/>
            </a:pPr>
            <a:endParaRPr lang="en-US" sz="2400" dirty="0" smtClean="0">
              <a:solidFill>
                <a:schemeClr val="tx1">
                  <a:lumMod val="50000"/>
                  <a:lumOff val="50000"/>
                </a:schemeClr>
              </a:solidFill>
              <a:latin typeface="Century Gothic" pitchFamily="34" charset="0"/>
            </a:endParaRPr>
          </a:p>
          <a:p>
            <a:r>
              <a:rPr lang="en-US" sz="2400" b="1" dirty="0" smtClean="0">
                <a:solidFill>
                  <a:schemeClr val="tx1">
                    <a:lumMod val="50000"/>
                    <a:lumOff val="50000"/>
                  </a:schemeClr>
                </a:solidFill>
                <a:latin typeface="Century Gothic" pitchFamily="34" charset="0"/>
              </a:rPr>
              <a:t>The Institute </a:t>
            </a:r>
            <a:r>
              <a:rPr lang="en-US" sz="2400" b="1" dirty="0">
                <a:solidFill>
                  <a:schemeClr val="tx1">
                    <a:lumMod val="50000"/>
                    <a:lumOff val="50000"/>
                  </a:schemeClr>
                </a:solidFill>
                <a:latin typeface="Century Gothic" pitchFamily="34" charset="0"/>
              </a:rPr>
              <a:t>for Laboratory Animal Research of the U.S. National Academy of Sciences</a:t>
            </a:r>
            <a:r>
              <a:rPr lang="en-US" sz="2400" dirty="0">
                <a:solidFill>
                  <a:schemeClr val="tx1">
                    <a:lumMod val="50000"/>
                    <a:lumOff val="50000"/>
                  </a:schemeClr>
                </a:solidFill>
                <a:latin typeface="Century Gothic" pitchFamily="34" charset="0"/>
              </a:rPr>
              <a:t> </a:t>
            </a:r>
            <a:r>
              <a:rPr lang="en-US" sz="2400" dirty="0" smtClean="0">
                <a:solidFill>
                  <a:schemeClr val="tx1">
                    <a:lumMod val="50000"/>
                    <a:lumOff val="50000"/>
                  </a:schemeClr>
                </a:solidFill>
                <a:latin typeface="Century Gothic" pitchFamily="34" charset="0"/>
              </a:rPr>
              <a:t>argues </a:t>
            </a:r>
            <a:r>
              <a:rPr lang="en-US" sz="2400" dirty="0">
                <a:solidFill>
                  <a:schemeClr val="tx1">
                    <a:lumMod val="50000"/>
                    <a:lumOff val="50000"/>
                  </a:schemeClr>
                </a:solidFill>
                <a:latin typeface="Century Gothic" pitchFamily="34" charset="0"/>
              </a:rPr>
              <a:t>that even sophisticated computers are unable to </a:t>
            </a:r>
            <a:r>
              <a:rPr lang="en-US" sz="2400" b="1" dirty="0">
                <a:solidFill>
                  <a:schemeClr val="tx1">
                    <a:lumMod val="50000"/>
                    <a:lumOff val="50000"/>
                  </a:schemeClr>
                </a:solidFill>
                <a:latin typeface="Century Gothic" pitchFamily="34" charset="0"/>
              </a:rPr>
              <a:t>model interactions </a:t>
            </a:r>
            <a:r>
              <a:rPr lang="en-US" sz="2400" dirty="0">
                <a:solidFill>
                  <a:schemeClr val="tx1">
                    <a:lumMod val="50000"/>
                    <a:lumOff val="50000"/>
                  </a:schemeClr>
                </a:solidFill>
                <a:latin typeface="Century Gothic" pitchFamily="34" charset="0"/>
              </a:rPr>
              <a:t>between molecules, cells, tissues, organs, organisms, and the environment, making animal research necessary in many </a:t>
            </a:r>
            <a:r>
              <a:rPr lang="en-US" sz="2400" dirty="0" smtClean="0">
                <a:solidFill>
                  <a:schemeClr val="tx1">
                    <a:lumMod val="50000"/>
                    <a:lumOff val="50000"/>
                  </a:schemeClr>
                </a:solidFill>
                <a:latin typeface="Century Gothic" pitchFamily="34" charset="0"/>
              </a:rPr>
              <a:t>areas. </a:t>
            </a:r>
          </a:p>
        </p:txBody>
      </p:sp>
      <p:sp>
        <p:nvSpPr>
          <p:cNvPr id="2" name="Title 1"/>
          <p:cNvSpPr>
            <a:spLocks noGrp="1"/>
          </p:cNvSpPr>
          <p:nvPr>
            <p:ph type="title"/>
          </p:nvPr>
        </p:nvSpPr>
        <p:spPr>
          <a:xfrm>
            <a:off x="0" y="0"/>
            <a:ext cx="9710196" cy="1143000"/>
          </a:xfrm>
        </p:spPr>
        <p:txBody>
          <a:bodyPr>
            <a:noAutofit/>
          </a:bodyPr>
          <a:lstStyle/>
          <a:p>
            <a:r>
              <a:rPr lang="en-US" sz="4400" u="sng" dirty="0" smtClean="0">
                <a:latin typeface="Century Gothic" pitchFamily="34" charset="0"/>
              </a:rPr>
              <a:t>Why conduct animal research?</a:t>
            </a:r>
            <a:endParaRPr lang="en-US" sz="4400" u="sng" dirty="0">
              <a:latin typeface="Century Gothic" pitchFamily="34" charset="0"/>
            </a:endParaRPr>
          </a:p>
        </p:txBody>
      </p:sp>
      <p:sp>
        <p:nvSpPr>
          <p:cNvPr id="6" name="TextBox 5"/>
          <p:cNvSpPr txBox="1"/>
          <p:nvPr/>
        </p:nvSpPr>
        <p:spPr>
          <a:xfrm>
            <a:off x="5275633" y="6057781"/>
            <a:ext cx="3868367" cy="800219"/>
          </a:xfrm>
          <a:prstGeom prst="rect">
            <a:avLst/>
          </a:prstGeom>
          <a:noFill/>
        </p:spPr>
        <p:txBody>
          <a:bodyPr wrap="none" rtlCol="0">
            <a:spAutoFit/>
          </a:bodyPr>
          <a:lstStyle/>
          <a:p>
            <a:r>
              <a:rPr lang="en-US" dirty="0" smtClean="0"/>
              <a:t>More info:</a:t>
            </a:r>
          </a:p>
          <a:p>
            <a:r>
              <a:rPr lang="en-US" sz="1400" dirty="0" smtClean="0"/>
              <a:t>http://www.animalresearch.info/en/home</a:t>
            </a:r>
          </a:p>
          <a:p>
            <a:endParaRPr lang="en-US" sz="1400" dirty="0"/>
          </a:p>
        </p:txBody>
      </p:sp>
    </p:spTree>
    <p:extLst>
      <p:ext uri="{BB962C8B-B14F-4D97-AF65-F5344CB8AC3E}">
        <p14:creationId xmlns:p14="http://schemas.microsoft.com/office/powerpoint/2010/main" xmlns="" val="1378598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458200" cy="4648199"/>
          </a:xfrm>
        </p:spPr>
        <p:txBody>
          <a:bodyPr>
            <a:normAutofit lnSpcReduction="10000"/>
          </a:bodyPr>
          <a:lstStyle/>
          <a:p>
            <a:pPr marL="109728" indent="0"/>
            <a:r>
              <a:rPr lang="en-US" dirty="0" smtClean="0">
                <a:solidFill>
                  <a:schemeClr val="tx1">
                    <a:lumMod val="65000"/>
                    <a:lumOff val="35000"/>
                  </a:schemeClr>
                </a:solidFill>
                <a:latin typeface="Century Gothic" pitchFamily="34" charset="0"/>
              </a:rPr>
              <a:t>Postmortem studies are a neurobiological research method in which the brain of a patient, usually the subject of </a:t>
            </a:r>
            <a:r>
              <a:rPr lang="en-US" b="1" dirty="0" smtClean="0">
                <a:solidFill>
                  <a:schemeClr val="tx1">
                    <a:lumMod val="65000"/>
                    <a:lumOff val="35000"/>
                  </a:schemeClr>
                </a:solidFill>
                <a:latin typeface="Century Gothic" pitchFamily="34" charset="0"/>
              </a:rPr>
              <a:t>a longitudinal study</a:t>
            </a:r>
            <a:r>
              <a:rPr lang="en-US" dirty="0" smtClean="0">
                <a:solidFill>
                  <a:schemeClr val="tx1">
                    <a:lumMod val="65000"/>
                    <a:lumOff val="35000"/>
                  </a:schemeClr>
                </a:solidFill>
                <a:latin typeface="Century Gothic" pitchFamily="34" charset="0"/>
              </a:rPr>
              <a:t>, with some sort of phenomenological affliction (i.e. cannot speak, trouble moving left side of body, Alzheimer’s, etc.) is examined </a:t>
            </a:r>
            <a:r>
              <a:rPr lang="en-US" b="1" dirty="0" smtClean="0">
                <a:solidFill>
                  <a:schemeClr val="tx1">
                    <a:lumMod val="65000"/>
                    <a:lumOff val="35000"/>
                  </a:schemeClr>
                </a:solidFill>
                <a:latin typeface="Century Gothic" pitchFamily="34" charset="0"/>
              </a:rPr>
              <a:t>after death.</a:t>
            </a:r>
            <a:r>
              <a:rPr lang="en-US" dirty="0" smtClean="0">
                <a:solidFill>
                  <a:schemeClr val="tx1">
                    <a:lumMod val="65000"/>
                    <a:lumOff val="35000"/>
                  </a:schemeClr>
                </a:solidFill>
                <a:latin typeface="Century Gothic" pitchFamily="34" charset="0"/>
              </a:rPr>
              <a:t> </a:t>
            </a:r>
            <a:endParaRPr lang="en-US" dirty="0" smtClean="0">
              <a:solidFill>
                <a:schemeClr val="tx1">
                  <a:lumMod val="65000"/>
                  <a:lumOff val="35000"/>
                </a:schemeClr>
              </a:solidFill>
              <a:latin typeface="Century Gothic" pitchFamily="34" charset="0"/>
            </a:endParaRPr>
          </a:p>
          <a:p>
            <a:pPr marL="109728" indent="0">
              <a:buNone/>
            </a:pPr>
            <a:endParaRPr lang="en-US" dirty="0" smtClean="0">
              <a:solidFill>
                <a:schemeClr val="tx1">
                  <a:lumMod val="65000"/>
                  <a:lumOff val="35000"/>
                </a:schemeClr>
              </a:solidFill>
              <a:latin typeface="Century Gothic" pitchFamily="34" charset="0"/>
            </a:endParaRPr>
          </a:p>
          <a:p>
            <a:pPr marL="109728" indent="0"/>
            <a:r>
              <a:rPr lang="en-US" dirty="0" smtClean="0">
                <a:solidFill>
                  <a:schemeClr val="tx1">
                    <a:lumMod val="65000"/>
                    <a:lumOff val="35000"/>
                  </a:schemeClr>
                </a:solidFill>
                <a:latin typeface="Century Gothic" pitchFamily="34" charset="0"/>
              </a:rPr>
              <a:t>The </a:t>
            </a:r>
            <a:r>
              <a:rPr lang="en-US" dirty="0" smtClean="0">
                <a:solidFill>
                  <a:schemeClr val="tx1">
                    <a:lumMod val="65000"/>
                    <a:lumOff val="35000"/>
                  </a:schemeClr>
                </a:solidFill>
                <a:latin typeface="Century Gothic" pitchFamily="34" charset="0"/>
              </a:rPr>
              <a:t>irregularities, damage, or other cerebral </a:t>
            </a:r>
            <a:r>
              <a:rPr lang="en-US" dirty="0" smtClean="0">
                <a:solidFill>
                  <a:schemeClr val="tx1">
                    <a:lumMod val="65000"/>
                    <a:lumOff val="35000"/>
                  </a:schemeClr>
                </a:solidFill>
                <a:latin typeface="Century Gothic" pitchFamily="34" charset="0"/>
              </a:rPr>
              <a:t>anomalies </a:t>
            </a:r>
            <a:r>
              <a:rPr lang="en-US" dirty="0" smtClean="0">
                <a:solidFill>
                  <a:schemeClr val="tx1">
                    <a:lumMod val="65000"/>
                    <a:lumOff val="35000"/>
                  </a:schemeClr>
                </a:solidFill>
                <a:latin typeface="Century Gothic" pitchFamily="34" charset="0"/>
              </a:rPr>
              <a:t>observed in the brain are </a:t>
            </a:r>
            <a:r>
              <a:rPr lang="en-US" b="1" dirty="0" smtClean="0">
                <a:solidFill>
                  <a:schemeClr val="tx1">
                    <a:lumMod val="65000"/>
                    <a:lumOff val="35000"/>
                  </a:schemeClr>
                </a:solidFill>
                <a:latin typeface="Century Gothic" pitchFamily="34" charset="0"/>
              </a:rPr>
              <a:t>attributed with whatever ailment the patient was afflicted with in life.</a:t>
            </a:r>
            <a:r>
              <a:rPr lang="en-US" dirty="0" smtClean="0">
                <a:solidFill>
                  <a:schemeClr val="tx1">
                    <a:lumMod val="65000"/>
                    <a:lumOff val="35000"/>
                  </a:schemeClr>
                </a:solidFill>
                <a:latin typeface="Century Gothic" pitchFamily="34" charset="0"/>
              </a:rPr>
              <a:t> With repeated studies a more exact correlation can be ascertained.</a:t>
            </a:r>
            <a:endParaRPr lang="en-US" sz="2400" dirty="0" smtClean="0">
              <a:solidFill>
                <a:srgbClr val="FF0000"/>
              </a:solidFill>
              <a:latin typeface="Century Gothic" pitchFamily="34" charset="0"/>
            </a:endParaRPr>
          </a:p>
        </p:txBody>
      </p:sp>
      <p:sp>
        <p:nvSpPr>
          <p:cNvPr id="2" name="Title 1"/>
          <p:cNvSpPr>
            <a:spLocks noGrp="1"/>
          </p:cNvSpPr>
          <p:nvPr>
            <p:ph type="title"/>
          </p:nvPr>
        </p:nvSpPr>
        <p:spPr>
          <a:xfrm>
            <a:off x="457200" y="0"/>
            <a:ext cx="8229600" cy="1143000"/>
          </a:xfrm>
        </p:spPr>
        <p:txBody>
          <a:bodyPr>
            <a:noAutofit/>
          </a:bodyPr>
          <a:lstStyle/>
          <a:p>
            <a:r>
              <a:rPr lang="en-US" sz="4800" u="sng" dirty="0" smtClean="0">
                <a:latin typeface="Century Gothic" pitchFamily="34" charset="0"/>
              </a:rPr>
              <a:t>Post Mortem Studies</a:t>
            </a:r>
            <a:endParaRPr lang="en-US" sz="4800" u="sng" dirty="0">
              <a:latin typeface="Century Gothic" pitchFamily="34" charset="0"/>
            </a:endParaRPr>
          </a:p>
        </p:txBody>
      </p:sp>
    </p:spTree>
    <p:extLst>
      <p:ext uri="{BB962C8B-B14F-4D97-AF65-F5344CB8AC3E}">
        <p14:creationId xmlns:p14="http://schemas.microsoft.com/office/powerpoint/2010/main" xmlns="" val="25269381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105400"/>
          </a:xfrm>
        </p:spPr>
        <p:txBody>
          <a:bodyPr>
            <a:normAutofit fontScale="92500" lnSpcReduction="10000"/>
          </a:bodyPr>
          <a:lstStyle/>
          <a:p>
            <a:pPr marL="109728" indent="0"/>
            <a:r>
              <a:rPr lang="en-US" dirty="0" smtClean="0">
                <a:solidFill>
                  <a:schemeClr val="tx1">
                    <a:lumMod val="65000"/>
                    <a:lumOff val="35000"/>
                  </a:schemeClr>
                </a:solidFill>
                <a:latin typeface="Century Gothic" pitchFamily="34" charset="0"/>
              </a:rPr>
              <a:t>Because of the assumption </a:t>
            </a:r>
            <a:r>
              <a:rPr lang="en-US" dirty="0" smtClean="0">
                <a:solidFill>
                  <a:schemeClr val="tx1">
                    <a:lumMod val="65000"/>
                    <a:lumOff val="35000"/>
                  </a:schemeClr>
                </a:solidFill>
                <a:latin typeface="Century Gothic" pitchFamily="34" charset="0"/>
              </a:rPr>
              <a:t>that </a:t>
            </a:r>
            <a:r>
              <a:rPr lang="en-US" b="1" dirty="0" smtClean="0">
                <a:solidFill>
                  <a:schemeClr val="tx1">
                    <a:lumMod val="65000"/>
                    <a:lumOff val="35000"/>
                  </a:schemeClr>
                </a:solidFill>
                <a:latin typeface="Century Gothic" pitchFamily="34" charset="0"/>
              </a:rPr>
              <a:t>human </a:t>
            </a:r>
            <a:r>
              <a:rPr lang="en-US" b="1" dirty="0" smtClean="0">
                <a:solidFill>
                  <a:schemeClr val="tx1">
                    <a:lumMod val="65000"/>
                    <a:lumOff val="35000"/>
                  </a:schemeClr>
                </a:solidFill>
                <a:latin typeface="Century Gothic" pitchFamily="34" charset="0"/>
              </a:rPr>
              <a:t>behavior is localized to specific parts of the </a:t>
            </a:r>
            <a:r>
              <a:rPr lang="en-US" b="1" dirty="0" smtClean="0">
                <a:solidFill>
                  <a:schemeClr val="tx1">
                    <a:lumMod val="65000"/>
                    <a:lumOff val="35000"/>
                  </a:schemeClr>
                </a:solidFill>
                <a:latin typeface="Century Gothic" pitchFamily="34" charset="0"/>
              </a:rPr>
              <a:t>brain, we can look at specific lesions and correlate them to specific behaviors/disorders. </a:t>
            </a:r>
          </a:p>
          <a:p>
            <a:pPr marL="109728" indent="0">
              <a:buNone/>
            </a:pPr>
            <a:endParaRPr lang="en-US" dirty="0" smtClean="0">
              <a:solidFill>
                <a:schemeClr val="tx1">
                  <a:lumMod val="65000"/>
                  <a:lumOff val="35000"/>
                </a:schemeClr>
              </a:solidFill>
              <a:latin typeface="Century Gothic" pitchFamily="34" charset="0"/>
            </a:endParaRPr>
          </a:p>
          <a:p>
            <a:pPr marL="109728" indent="0"/>
            <a:r>
              <a:rPr lang="en-US" dirty="0" smtClean="0">
                <a:solidFill>
                  <a:schemeClr val="tx1">
                    <a:lumMod val="65000"/>
                    <a:lumOff val="35000"/>
                  </a:schemeClr>
                </a:solidFill>
                <a:latin typeface="Century Gothic" pitchFamily="34" charset="0"/>
              </a:rPr>
              <a:t>Postmortem studies have been used to further the understanding of the brain for centuries. Before the time of the MRI, CAT Scan, or X-ray it was one of the few ways to study the </a:t>
            </a:r>
            <a:r>
              <a:rPr lang="en-US" dirty="0" smtClean="0">
                <a:solidFill>
                  <a:schemeClr val="tx1">
                    <a:lumMod val="65000"/>
                    <a:lumOff val="35000"/>
                  </a:schemeClr>
                </a:solidFill>
                <a:latin typeface="Century Gothic" pitchFamily="34" charset="0"/>
              </a:rPr>
              <a:t>relationship </a:t>
            </a:r>
            <a:r>
              <a:rPr lang="en-US" dirty="0" smtClean="0">
                <a:solidFill>
                  <a:schemeClr val="tx1">
                    <a:lumMod val="65000"/>
                    <a:lumOff val="35000"/>
                  </a:schemeClr>
                </a:solidFill>
                <a:latin typeface="Century Gothic" pitchFamily="34" charset="0"/>
              </a:rPr>
              <a:t>between behavior and the brain</a:t>
            </a:r>
            <a:r>
              <a:rPr lang="en-US" dirty="0" smtClean="0">
                <a:solidFill>
                  <a:schemeClr val="tx1">
                    <a:lumMod val="65000"/>
                    <a:lumOff val="35000"/>
                  </a:schemeClr>
                </a:solidFill>
                <a:latin typeface="Century Gothic" pitchFamily="34" charset="0"/>
              </a:rPr>
              <a:t>.</a:t>
            </a:r>
          </a:p>
          <a:p>
            <a:pPr marL="109728" indent="0">
              <a:buNone/>
            </a:pPr>
            <a:endParaRPr lang="en-US" dirty="0" smtClean="0">
              <a:solidFill>
                <a:schemeClr val="tx1">
                  <a:lumMod val="65000"/>
                  <a:lumOff val="35000"/>
                </a:schemeClr>
              </a:solidFill>
              <a:latin typeface="Century Gothic" pitchFamily="34" charset="0"/>
            </a:endParaRPr>
          </a:p>
          <a:p>
            <a:pPr marL="109728" indent="0">
              <a:buNone/>
            </a:pPr>
            <a:r>
              <a:rPr lang="en-US" sz="2400" i="1" dirty="0" smtClean="0">
                <a:solidFill>
                  <a:srgbClr val="FF0000"/>
                </a:solidFill>
                <a:latin typeface="Century Gothic" pitchFamily="34" charset="0"/>
              </a:rPr>
              <a:t>What is an exa</a:t>
            </a:r>
            <a:r>
              <a:rPr lang="en-US" sz="2400" i="1" dirty="0" smtClean="0">
                <a:solidFill>
                  <a:srgbClr val="FF0000"/>
                </a:solidFill>
                <a:latin typeface="Century Gothic" pitchFamily="34" charset="0"/>
              </a:rPr>
              <a:t>mple of one post mortem study that has been used at the Biological Level of Analysis?</a:t>
            </a:r>
            <a:endParaRPr lang="en-US" sz="2400" i="1" dirty="0" smtClean="0">
              <a:solidFill>
                <a:srgbClr val="FF0000"/>
              </a:solidFill>
              <a:latin typeface="Century Gothic" pitchFamily="34" charset="0"/>
            </a:endParaRPr>
          </a:p>
        </p:txBody>
      </p:sp>
      <p:sp>
        <p:nvSpPr>
          <p:cNvPr id="2" name="Title 1"/>
          <p:cNvSpPr>
            <a:spLocks noGrp="1"/>
          </p:cNvSpPr>
          <p:nvPr>
            <p:ph type="title"/>
          </p:nvPr>
        </p:nvSpPr>
        <p:spPr>
          <a:xfrm>
            <a:off x="457200" y="0"/>
            <a:ext cx="8229600" cy="1143000"/>
          </a:xfrm>
        </p:spPr>
        <p:txBody>
          <a:bodyPr>
            <a:noAutofit/>
          </a:bodyPr>
          <a:lstStyle/>
          <a:p>
            <a:r>
              <a:rPr lang="en-US" sz="4800" u="sng" dirty="0" smtClean="0">
                <a:latin typeface="Century Gothic" pitchFamily="34" charset="0"/>
              </a:rPr>
              <a:t>Post Mortem Studies</a:t>
            </a:r>
            <a:endParaRPr lang="en-US" sz="4800" u="sng" dirty="0">
              <a:latin typeface="Century Gothic" pitchFamily="34" charset="0"/>
            </a:endParaRPr>
          </a:p>
        </p:txBody>
      </p:sp>
    </p:spTree>
    <p:extLst>
      <p:ext uri="{BB962C8B-B14F-4D97-AF65-F5344CB8AC3E}">
        <p14:creationId xmlns:p14="http://schemas.microsoft.com/office/powerpoint/2010/main" xmlns="" val="2526938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r>
              <a:rPr lang="en-US" sz="2800" dirty="0" smtClean="0">
                <a:solidFill>
                  <a:schemeClr val="tx1">
                    <a:lumMod val="65000"/>
                    <a:lumOff val="35000"/>
                  </a:schemeClr>
                </a:solidFill>
              </a:rPr>
              <a:t>Principles/Research/Theories/Ethical considerations</a:t>
            </a:r>
          </a:p>
          <a:p>
            <a:pPr marL="457200" indent="-457200"/>
            <a:r>
              <a:rPr lang="en-US" sz="2800" dirty="0" smtClean="0">
                <a:solidFill>
                  <a:schemeClr val="tx1">
                    <a:lumMod val="65000"/>
                    <a:lumOff val="35000"/>
                  </a:schemeClr>
                </a:solidFill>
              </a:rPr>
              <a:t>Physiological and behavior</a:t>
            </a:r>
          </a:p>
          <a:p>
            <a:pPr marL="457200" indent="-457200"/>
            <a:r>
              <a:rPr lang="en-US" sz="2800" dirty="0" smtClean="0">
                <a:solidFill>
                  <a:schemeClr val="tx1">
                    <a:lumMod val="65000"/>
                    <a:lumOff val="35000"/>
                  </a:schemeClr>
                </a:solidFill>
              </a:rPr>
              <a:t>Genetics and behavior</a:t>
            </a:r>
            <a:endParaRPr lang="en-US" dirty="0">
              <a:solidFill>
                <a:schemeClr val="tx1">
                  <a:lumMod val="65000"/>
                  <a:lumOff val="35000"/>
                </a:schemeClr>
              </a:solidFill>
            </a:endParaRPr>
          </a:p>
        </p:txBody>
      </p:sp>
      <p:sp>
        <p:nvSpPr>
          <p:cNvPr id="2" name="Title 1"/>
          <p:cNvSpPr>
            <a:spLocks noGrp="1"/>
          </p:cNvSpPr>
          <p:nvPr>
            <p:ph type="title"/>
          </p:nvPr>
        </p:nvSpPr>
        <p:spPr/>
        <p:txBody>
          <a:bodyPr>
            <a:normAutofit fontScale="90000"/>
          </a:bodyPr>
          <a:lstStyle/>
          <a:p>
            <a:r>
              <a:rPr lang="en-US" dirty="0" smtClean="0"/>
              <a:t>Topics we will discuss in this level of analysis.</a:t>
            </a:r>
            <a:endParaRPr lang="en-US" dirty="0"/>
          </a:p>
        </p:txBody>
      </p:sp>
    </p:spTree>
    <p:extLst>
      <p:ext uri="{BB962C8B-B14F-4D97-AF65-F5344CB8AC3E}">
        <p14:creationId xmlns:p14="http://schemas.microsoft.com/office/powerpoint/2010/main" xmlns="" val="41931108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105400"/>
          </a:xfrm>
        </p:spPr>
        <p:txBody>
          <a:bodyPr>
            <a:normAutofit/>
          </a:bodyPr>
          <a:lstStyle/>
          <a:p>
            <a:pPr marL="109728" indent="0"/>
            <a:r>
              <a:rPr lang="en-US" sz="2800" dirty="0" smtClean="0">
                <a:solidFill>
                  <a:schemeClr val="tx2">
                    <a:lumMod val="75000"/>
                  </a:schemeClr>
                </a:solidFill>
                <a:latin typeface="Century Gothic" pitchFamily="34" charset="0"/>
              </a:rPr>
              <a:t>Paul </a:t>
            </a:r>
            <a:r>
              <a:rPr lang="en-US" sz="2800" dirty="0" err="1" smtClean="0">
                <a:solidFill>
                  <a:schemeClr val="tx2">
                    <a:lumMod val="75000"/>
                  </a:schemeClr>
                </a:solidFill>
                <a:latin typeface="Century Gothic" pitchFamily="34" charset="0"/>
              </a:rPr>
              <a:t>Broca</a:t>
            </a:r>
            <a:r>
              <a:rPr lang="en-US" sz="2800" dirty="0" smtClean="0">
                <a:solidFill>
                  <a:schemeClr val="tx2">
                    <a:lumMod val="75000"/>
                  </a:schemeClr>
                </a:solidFill>
                <a:latin typeface="Century Gothic" pitchFamily="34" charset="0"/>
              </a:rPr>
              <a:t> used </a:t>
            </a:r>
            <a:r>
              <a:rPr lang="en-US" sz="2800" dirty="0" smtClean="0">
                <a:solidFill>
                  <a:schemeClr val="tx2">
                    <a:lumMod val="75000"/>
                  </a:schemeClr>
                </a:solidFill>
                <a:latin typeface="Century Gothic" pitchFamily="34" charset="0"/>
              </a:rPr>
              <a:t>postmortem studies to link a specific area of the brain with </a:t>
            </a:r>
            <a:r>
              <a:rPr lang="en-US" sz="2800" b="1" dirty="0" smtClean="0">
                <a:solidFill>
                  <a:schemeClr val="tx2">
                    <a:lumMod val="75000"/>
                  </a:schemeClr>
                </a:solidFill>
                <a:latin typeface="Century Gothic" pitchFamily="34" charset="0"/>
              </a:rPr>
              <a:t>speech production</a:t>
            </a:r>
            <a:r>
              <a:rPr lang="en-US" sz="2800" b="1" dirty="0" smtClean="0">
                <a:solidFill>
                  <a:schemeClr val="tx2">
                    <a:lumMod val="75000"/>
                  </a:schemeClr>
                </a:solidFill>
                <a:latin typeface="Century Gothic" pitchFamily="34" charset="0"/>
              </a:rPr>
              <a:t>.</a:t>
            </a:r>
          </a:p>
          <a:p>
            <a:pPr marL="109728" indent="0"/>
            <a:r>
              <a:rPr lang="en-US" sz="2800" dirty="0" smtClean="0">
                <a:solidFill>
                  <a:schemeClr val="tx2">
                    <a:lumMod val="75000"/>
                  </a:schemeClr>
                </a:solidFill>
                <a:latin typeface="Century Gothic" pitchFamily="34" charset="0"/>
              </a:rPr>
              <a:t>The research of </a:t>
            </a:r>
            <a:r>
              <a:rPr lang="en-US" sz="2800" dirty="0" err="1" smtClean="0">
                <a:solidFill>
                  <a:schemeClr val="tx2">
                    <a:lumMod val="75000"/>
                  </a:schemeClr>
                </a:solidFill>
                <a:latin typeface="Century Gothic" pitchFamily="34" charset="0"/>
              </a:rPr>
              <a:t>Broca</a:t>
            </a:r>
            <a:r>
              <a:rPr lang="en-US" sz="2800" dirty="0" smtClean="0">
                <a:solidFill>
                  <a:schemeClr val="tx2">
                    <a:lumMod val="75000"/>
                  </a:schemeClr>
                </a:solidFill>
                <a:latin typeface="Century Gothic" pitchFamily="34" charset="0"/>
              </a:rPr>
              <a:t>, through post mortem studies, led to </a:t>
            </a:r>
            <a:r>
              <a:rPr lang="en-US" sz="2800" dirty="0" smtClean="0">
                <a:solidFill>
                  <a:schemeClr val="tx2">
                    <a:lumMod val="75000"/>
                  </a:schemeClr>
                </a:solidFill>
                <a:latin typeface="Century Gothic" pitchFamily="34" charset="0"/>
              </a:rPr>
              <a:t>further post mortem research </a:t>
            </a:r>
            <a:r>
              <a:rPr lang="en-US" sz="2800" dirty="0" smtClean="0">
                <a:solidFill>
                  <a:schemeClr val="tx2">
                    <a:lumMod val="75000"/>
                  </a:schemeClr>
                </a:solidFill>
                <a:latin typeface="Century Gothic" pitchFamily="34" charset="0"/>
              </a:rPr>
              <a:t>on language from </a:t>
            </a:r>
            <a:r>
              <a:rPr lang="en-US" sz="2800" b="1" dirty="0" smtClean="0">
                <a:solidFill>
                  <a:schemeClr val="tx2">
                    <a:lumMod val="75000"/>
                  </a:schemeClr>
                </a:solidFill>
                <a:latin typeface="Century Gothic" pitchFamily="34" charset="0"/>
              </a:rPr>
              <a:t>K</a:t>
            </a:r>
            <a:r>
              <a:rPr lang="en-US" sz="2800" b="1" dirty="0" smtClean="0">
                <a:solidFill>
                  <a:schemeClr val="tx2">
                    <a:lumMod val="75000"/>
                  </a:schemeClr>
                </a:solidFill>
                <a:latin typeface="Century Gothic" pitchFamily="34" charset="0"/>
              </a:rPr>
              <a:t>arl </a:t>
            </a:r>
            <a:r>
              <a:rPr lang="en-US" sz="2800" b="1" dirty="0" err="1" smtClean="0">
                <a:solidFill>
                  <a:schemeClr val="tx2">
                    <a:lumMod val="75000"/>
                  </a:schemeClr>
                </a:solidFill>
                <a:latin typeface="Century Gothic" pitchFamily="34" charset="0"/>
              </a:rPr>
              <a:t>Wernicke</a:t>
            </a:r>
            <a:r>
              <a:rPr lang="en-US" sz="2800" b="1" dirty="0" smtClean="0">
                <a:solidFill>
                  <a:schemeClr val="tx2">
                    <a:lumMod val="75000"/>
                  </a:schemeClr>
                </a:solidFill>
                <a:latin typeface="Century Gothic" pitchFamily="34" charset="0"/>
              </a:rPr>
              <a:t> </a:t>
            </a:r>
            <a:r>
              <a:rPr lang="en-US" sz="2800" dirty="0" smtClean="0">
                <a:solidFill>
                  <a:schemeClr val="tx2">
                    <a:lumMod val="75000"/>
                  </a:schemeClr>
                </a:solidFill>
                <a:latin typeface="Century Gothic" pitchFamily="34" charset="0"/>
              </a:rPr>
              <a:t>and others. </a:t>
            </a:r>
            <a:endParaRPr lang="en-US" sz="2800" dirty="0" smtClean="0">
              <a:solidFill>
                <a:schemeClr val="tx2">
                  <a:lumMod val="75000"/>
                </a:schemeClr>
              </a:solidFill>
              <a:latin typeface="Century Gothic" pitchFamily="34" charset="0"/>
            </a:endParaRPr>
          </a:p>
          <a:p>
            <a:pPr marL="109728" indent="0">
              <a:buNone/>
            </a:pPr>
            <a:endParaRPr lang="en-US" sz="2800" dirty="0" smtClean="0">
              <a:solidFill>
                <a:schemeClr val="tx2">
                  <a:lumMod val="75000"/>
                </a:schemeClr>
              </a:solidFill>
              <a:latin typeface="Century Gothic" pitchFamily="34" charset="0"/>
            </a:endParaRPr>
          </a:p>
        </p:txBody>
      </p:sp>
      <p:sp>
        <p:nvSpPr>
          <p:cNvPr id="2" name="Title 1"/>
          <p:cNvSpPr>
            <a:spLocks noGrp="1"/>
          </p:cNvSpPr>
          <p:nvPr>
            <p:ph type="title"/>
          </p:nvPr>
        </p:nvSpPr>
        <p:spPr>
          <a:xfrm>
            <a:off x="457200" y="0"/>
            <a:ext cx="8229600" cy="1143000"/>
          </a:xfrm>
        </p:spPr>
        <p:txBody>
          <a:bodyPr>
            <a:noAutofit/>
          </a:bodyPr>
          <a:lstStyle/>
          <a:p>
            <a:r>
              <a:rPr lang="en-US" sz="4800" u="sng" dirty="0" smtClean="0">
                <a:latin typeface="Century Gothic" pitchFamily="34" charset="0"/>
              </a:rPr>
              <a:t>Post Mortem Studies</a:t>
            </a:r>
            <a:endParaRPr lang="en-US" sz="4800" u="sng" dirty="0">
              <a:latin typeface="Century Gothic" pitchFamily="34" charset="0"/>
            </a:endParaRPr>
          </a:p>
        </p:txBody>
      </p:sp>
    </p:spTree>
    <p:extLst>
      <p:ext uri="{BB962C8B-B14F-4D97-AF65-F5344CB8AC3E}">
        <p14:creationId xmlns:p14="http://schemas.microsoft.com/office/powerpoint/2010/main" xmlns="" val="25269381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105400"/>
          </a:xfrm>
        </p:spPr>
        <p:txBody>
          <a:bodyPr>
            <a:normAutofit/>
          </a:bodyPr>
          <a:lstStyle/>
          <a:p>
            <a:pPr marL="109728" indent="0"/>
            <a:r>
              <a:rPr lang="en-US" sz="2800" dirty="0" smtClean="0">
                <a:solidFill>
                  <a:schemeClr val="tx2">
                    <a:lumMod val="75000"/>
                  </a:schemeClr>
                </a:solidFill>
                <a:latin typeface="Century Gothic" pitchFamily="34" charset="0"/>
              </a:rPr>
              <a:t>Postmortem research, which allows scientists to study the brain directly via its tissue, is </a:t>
            </a:r>
            <a:r>
              <a:rPr lang="en-US" sz="2800" b="1" dirty="0" smtClean="0">
                <a:solidFill>
                  <a:schemeClr val="tx2">
                    <a:lumMod val="75000"/>
                  </a:schemeClr>
                </a:solidFill>
                <a:latin typeface="Century Gothic" pitchFamily="34" charset="0"/>
              </a:rPr>
              <a:t>difficult and expensive</a:t>
            </a:r>
            <a:r>
              <a:rPr lang="en-US" sz="2800" dirty="0" smtClean="0">
                <a:solidFill>
                  <a:schemeClr val="tx2">
                    <a:lumMod val="75000"/>
                  </a:schemeClr>
                </a:solidFill>
                <a:latin typeface="Century Gothic" pitchFamily="34" charset="0"/>
              </a:rPr>
              <a:t>. </a:t>
            </a:r>
            <a:endParaRPr lang="en-US" sz="2800" dirty="0" smtClean="0">
              <a:solidFill>
                <a:schemeClr val="tx2">
                  <a:lumMod val="75000"/>
                </a:schemeClr>
              </a:solidFill>
              <a:latin typeface="Century Gothic" pitchFamily="34" charset="0"/>
            </a:endParaRPr>
          </a:p>
          <a:p>
            <a:pPr marL="109728" indent="0"/>
            <a:r>
              <a:rPr lang="en-US" sz="2800" dirty="0" smtClean="0">
                <a:solidFill>
                  <a:schemeClr val="tx2">
                    <a:lumMod val="75000"/>
                  </a:schemeClr>
                </a:solidFill>
                <a:latin typeface="Century Gothic" pitchFamily="34" charset="0"/>
              </a:rPr>
              <a:t>Hence</a:t>
            </a:r>
            <a:r>
              <a:rPr lang="en-US" sz="2800" dirty="0" smtClean="0">
                <a:solidFill>
                  <a:schemeClr val="tx2">
                    <a:lumMod val="75000"/>
                  </a:schemeClr>
                </a:solidFill>
                <a:latin typeface="Century Gothic" pitchFamily="34" charset="0"/>
              </a:rPr>
              <a:t>, it is a relatively rare avenue of research into brain disorders</a:t>
            </a:r>
            <a:r>
              <a:rPr lang="en-US" sz="2800" dirty="0" smtClean="0">
                <a:solidFill>
                  <a:schemeClr val="tx2">
                    <a:lumMod val="75000"/>
                  </a:schemeClr>
                </a:solidFill>
                <a:latin typeface="Century Gothic" pitchFamily="34" charset="0"/>
              </a:rPr>
              <a:t>.</a:t>
            </a:r>
          </a:p>
          <a:p>
            <a:pPr marL="109728" indent="0"/>
            <a:r>
              <a:rPr lang="en-US" sz="2800" dirty="0" smtClean="0">
                <a:solidFill>
                  <a:schemeClr val="tx2">
                    <a:lumMod val="75000"/>
                  </a:schemeClr>
                </a:solidFill>
                <a:latin typeface="Century Gothic" pitchFamily="34" charset="0"/>
              </a:rPr>
              <a:t> </a:t>
            </a:r>
            <a:r>
              <a:rPr lang="en-US" sz="2800" dirty="0" smtClean="0">
                <a:solidFill>
                  <a:schemeClr val="tx2">
                    <a:lumMod val="75000"/>
                  </a:schemeClr>
                </a:solidFill>
                <a:latin typeface="Century Gothic" pitchFamily="34" charset="0"/>
              </a:rPr>
              <a:t>Instead, such research more often focuses on studying the brain indirectly </a:t>
            </a:r>
            <a:r>
              <a:rPr lang="en-US" sz="2800" b="1" dirty="0" smtClean="0">
                <a:solidFill>
                  <a:schemeClr val="tx2">
                    <a:lumMod val="75000"/>
                  </a:schemeClr>
                </a:solidFill>
                <a:latin typeface="Century Gothic" pitchFamily="34" charset="0"/>
              </a:rPr>
              <a:t>by using specialized imaging techniques, animal models, or blood markers.</a:t>
            </a:r>
            <a:endParaRPr lang="en-US" sz="2800" b="1" dirty="0" smtClean="0">
              <a:solidFill>
                <a:schemeClr val="tx2">
                  <a:lumMod val="75000"/>
                </a:schemeClr>
              </a:solidFill>
              <a:latin typeface="Century Gothic" pitchFamily="34" charset="0"/>
            </a:endParaRPr>
          </a:p>
        </p:txBody>
      </p:sp>
      <p:sp>
        <p:nvSpPr>
          <p:cNvPr id="2" name="Title 1"/>
          <p:cNvSpPr>
            <a:spLocks noGrp="1"/>
          </p:cNvSpPr>
          <p:nvPr>
            <p:ph type="title"/>
          </p:nvPr>
        </p:nvSpPr>
        <p:spPr>
          <a:xfrm>
            <a:off x="457200" y="0"/>
            <a:ext cx="8229600" cy="1143000"/>
          </a:xfrm>
        </p:spPr>
        <p:txBody>
          <a:bodyPr>
            <a:noAutofit/>
          </a:bodyPr>
          <a:lstStyle/>
          <a:p>
            <a:r>
              <a:rPr lang="en-US" sz="4800" u="sng" dirty="0" smtClean="0">
                <a:latin typeface="Century Gothic" pitchFamily="34" charset="0"/>
              </a:rPr>
              <a:t>Post Mortem Studies</a:t>
            </a:r>
            <a:endParaRPr lang="en-US" sz="4800" u="sng" dirty="0">
              <a:latin typeface="Century Gothic" pitchFamily="34" charset="0"/>
            </a:endParaRPr>
          </a:p>
        </p:txBody>
      </p:sp>
    </p:spTree>
    <p:extLst>
      <p:ext uri="{BB962C8B-B14F-4D97-AF65-F5344CB8AC3E}">
        <p14:creationId xmlns:p14="http://schemas.microsoft.com/office/powerpoint/2010/main" xmlns="" val="25269381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105400"/>
          </a:xfrm>
        </p:spPr>
        <p:txBody>
          <a:bodyPr>
            <a:normAutofit/>
          </a:bodyPr>
          <a:lstStyle/>
          <a:p>
            <a:pPr marL="109728" indent="0"/>
            <a:r>
              <a:rPr lang="en-US" sz="2800" dirty="0" smtClean="0">
                <a:solidFill>
                  <a:schemeClr val="tx2">
                    <a:lumMod val="75000"/>
                  </a:schemeClr>
                </a:solidFill>
                <a:latin typeface="Century Gothic" pitchFamily="34" charset="0"/>
              </a:rPr>
              <a:t>Advances in science and specialized techniques over recent years have also </a:t>
            </a:r>
            <a:r>
              <a:rPr lang="en-US" sz="2800" b="1" dirty="0" smtClean="0">
                <a:solidFill>
                  <a:schemeClr val="tx2">
                    <a:lumMod val="75000"/>
                  </a:schemeClr>
                </a:solidFill>
                <a:latin typeface="Century Gothic" pitchFamily="34" charset="0"/>
              </a:rPr>
              <a:t>expanded the scope of the work that can be accomplished using postmortem brain tissue</a:t>
            </a:r>
            <a:r>
              <a:rPr lang="en-US" sz="2800" dirty="0" smtClean="0">
                <a:solidFill>
                  <a:schemeClr val="tx2">
                    <a:lumMod val="75000"/>
                  </a:schemeClr>
                </a:solidFill>
                <a:latin typeface="Century Gothic" pitchFamily="34" charset="0"/>
              </a:rPr>
              <a:t>.</a:t>
            </a:r>
          </a:p>
          <a:p>
            <a:pPr marL="109728" indent="0">
              <a:buNone/>
            </a:pPr>
            <a:r>
              <a:rPr lang="en-US" sz="2800" dirty="0" smtClean="0">
                <a:solidFill>
                  <a:schemeClr val="tx2">
                    <a:lumMod val="75000"/>
                  </a:schemeClr>
                </a:solidFill>
                <a:latin typeface="Century Gothic" pitchFamily="34" charset="0"/>
              </a:rPr>
              <a:t> </a:t>
            </a:r>
          </a:p>
          <a:p>
            <a:pPr marL="109728" indent="0"/>
            <a:r>
              <a:rPr lang="en-US" sz="2800" dirty="0" smtClean="0">
                <a:solidFill>
                  <a:schemeClr val="tx2">
                    <a:lumMod val="75000"/>
                  </a:schemeClr>
                </a:solidFill>
                <a:latin typeface="Century Gothic" pitchFamily="34" charset="0"/>
              </a:rPr>
              <a:t>In </a:t>
            </a:r>
            <a:r>
              <a:rPr lang="en-US" sz="2800" dirty="0" smtClean="0">
                <a:solidFill>
                  <a:schemeClr val="tx2">
                    <a:lumMod val="75000"/>
                  </a:schemeClr>
                </a:solidFill>
                <a:latin typeface="Century Gothic" pitchFamily="34" charset="0"/>
              </a:rPr>
              <a:t>addition to structural distinctions, cellular, molecular, and genetic findings can be identified using a postmortem research approach.</a:t>
            </a:r>
            <a:endParaRPr lang="en-US" sz="2800" b="1" dirty="0" smtClean="0">
              <a:solidFill>
                <a:schemeClr val="tx2">
                  <a:lumMod val="75000"/>
                </a:schemeClr>
              </a:solidFill>
              <a:latin typeface="Century Gothic" pitchFamily="34" charset="0"/>
            </a:endParaRPr>
          </a:p>
        </p:txBody>
      </p:sp>
      <p:sp>
        <p:nvSpPr>
          <p:cNvPr id="2" name="Title 1"/>
          <p:cNvSpPr>
            <a:spLocks noGrp="1"/>
          </p:cNvSpPr>
          <p:nvPr>
            <p:ph type="title"/>
          </p:nvPr>
        </p:nvSpPr>
        <p:spPr>
          <a:xfrm>
            <a:off x="457200" y="0"/>
            <a:ext cx="8229600" cy="1143000"/>
          </a:xfrm>
        </p:spPr>
        <p:txBody>
          <a:bodyPr>
            <a:noAutofit/>
          </a:bodyPr>
          <a:lstStyle/>
          <a:p>
            <a:r>
              <a:rPr lang="en-US" sz="4800" u="sng" dirty="0" smtClean="0">
                <a:latin typeface="Century Gothic" pitchFamily="34" charset="0"/>
              </a:rPr>
              <a:t>Post Mortem Studies</a:t>
            </a:r>
            <a:endParaRPr lang="en-US" sz="4800" u="sng" dirty="0">
              <a:latin typeface="Century Gothic" pitchFamily="34" charset="0"/>
            </a:endParaRPr>
          </a:p>
        </p:txBody>
      </p:sp>
    </p:spTree>
    <p:extLst>
      <p:ext uri="{BB962C8B-B14F-4D97-AF65-F5344CB8AC3E}">
        <p14:creationId xmlns:p14="http://schemas.microsoft.com/office/powerpoint/2010/main" xmlns="" val="25269381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6477000" cy="5105400"/>
          </a:xfrm>
        </p:spPr>
        <p:txBody>
          <a:bodyPr>
            <a:normAutofit fontScale="92500"/>
          </a:bodyPr>
          <a:lstStyle/>
          <a:p>
            <a:pPr marL="109728" indent="0"/>
            <a:r>
              <a:rPr lang="en-US" sz="2800" dirty="0" smtClean="0">
                <a:solidFill>
                  <a:schemeClr val="tx2">
                    <a:lumMod val="75000"/>
                  </a:schemeClr>
                </a:solidFill>
                <a:latin typeface="Century Gothic" pitchFamily="34" charset="0"/>
              </a:rPr>
              <a:t>Postmortem studies of </a:t>
            </a:r>
            <a:r>
              <a:rPr lang="en-US" sz="2800" dirty="0" smtClean="0">
                <a:solidFill>
                  <a:schemeClr val="tx2">
                    <a:lumMod val="75000"/>
                  </a:schemeClr>
                </a:solidFill>
                <a:latin typeface="Century Gothic" pitchFamily="34" charset="0"/>
              </a:rPr>
              <a:t>the brain </a:t>
            </a:r>
            <a:r>
              <a:rPr lang="en-US" sz="2800" dirty="0" smtClean="0">
                <a:solidFill>
                  <a:schemeClr val="tx2">
                    <a:lumMod val="75000"/>
                  </a:schemeClr>
                </a:solidFill>
                <a:latin typeface="Century Gothic" pitchFamily="34" charset="0"/>
              </a:rPr>
              <a:t>have already contributed to our understanding of diseases such as </a:t>
            </a:r>
            <a:r>
              <a:rPr lang="en-US" sz="2800" b="1" dirty="0" smtClean="0">
                <a:solidFill>
                  <a:schemeClr val="tx2">
                    <a:lumMod val="75000"/>
                  </a:schemeClr>
                </a:solidFill>
                <a:latin typeface="Century Gothic" pitchFamily="34" charset="0"/>
              </a:rPr>
              <a:t>schizophrenia</a:t>
            </a:r>
            <a:r>
              <a:rPr lang="en-US" sz="2800" dirty="0" smtClean="0">
                <a:solidFill>
                  <a:schemeClr val="tx2">
                    <a:lumMod val="75000"/>
                  </a:schemeClr>
                </a:solidFill>
                <a:latin typeface="Century Gothic" pitchFamily="34" charset="0"/>
              </a:rPr>
              <a:t>, and </a:t>
            </a:r>
            <a:r>
              <a:rPr lang="en-US" sz="2800" b="1" dirty="0" smtClean="0">
                <a:solidFill>
                  <a:schemeClr val="tx2">
                    <a:lumMod val="75000"/>
                  </a:schemeClr>
                </a:solidFill>
                <a:latin typeface="Century Gothic" pitchFamily="34" charset="0"/>
              </a:rPr>
              <a:t>amnesia </a:t>
            </a:r>
            <a:r>
              <a:rPr lang="en-US" sz="2800" dirty="0" smtClean="0">
                <a:solidFill>
                  <a:schemeClr val="tx2">
                    <a:lumMod val="75000"/>
                  </a:schemeClr>
                </a:solidFill>
                <a:latin typeface="Century Gothic" pitchFamily="34" charset="0"/>
              </a:rPr>
              <a:t>and </a:t>
            </a:r>
            <a:r>
              <a:rPr lang="en-US" sz="2800" dirty="0" smtClean="0">
                <a:solidFill>
                  <a:schemeClr val="tx2">
                    <a:lumMod val="75000"/>
                  </a:schemeClr>
                </a:solidFill>
                <a:latin typeface="Century Gothic" pitchFamily="34" charset="0"/>
              </a:rPr>
              <a:t>will continue to do so</a:t>
            </a:r>
            <a:r>
              <a:rPr lang="en-US" sz="2800" dirty="0" smtClean="0">
                <a:solidFill>
                  <a:schemeClr val="tx2">
                    <a:lumMod val="75000"/>
                  </a:schemeClr>
                </a:solidFill>
                <a:latin typeface="Century Gothic" pitchFamily="34" charset="0"/>
              </a:rPr>
              <a:t>.</a:t>
            </a:r>
          </a:p>
          <a:p>
            <a:pPr marL="109728" indent="0">
              <a:buNone/>
            </a:pPr>
            <a:endParaRPr lang="en-US" sz="2800" dirty="0" smtClean="0">
              <a:solidFill>
                <a:schemeClr val="tx2">
                  <a:lumMod val="75000"/>
                </a:schemeClr>
              </a:solidFill>
              <a:latin typeface="Century Gothic" pitchFamily="34" charset="0"/>
            </a:endParaRPr>
          </a:p>
          <a:p>
            <a:pPr marL="109728" indent="0"/>
            <a:r>
              <a:rPr lang="en-US" sz="2800" dirty="0" smtClean="0">
                <a:solidFill>
                  <a:schemeClr val="tx2">
                    <a:lumMod val="75000"/>
                  </a:schemeClr>
                </a:solidFill>
                <a:latin typeface="Century Gothic" pitchFamily="34" charset="0"/>
              </a:rPr>
              <a:t> </a:t>
            </a:r>
            <a:r>
              <a:rPr lang="en-US" sz="2800" dirty="0" smtClean="0">
                <a:solidFill>
                  <a:schemeClr val="tx2">
                    <a:lumMod val="75000"/>
                  </a:schemeClr>
                </a:solidFill>
                <a:latin typeface="Century Gothic" pitchFamily="34" charset="0"/>
              </a:rPr>
              <a:t>For example, critical work has already shown how brains from people with </a:t>
            </a:r>
            <a:r>
              <a:rPr lang="en-US" sz="2800" b="1" dirty="0" smtClean="0">
                <a:solidFill>
                  <a:schemeClr val="tx2">
                    <a:lumMod val="75000"/>
                  </a:schemeClr>
                </a:solidFill>
                <a:latin typeface="Century Gothic" pitchFamily="34" charset="0"/>
              </a:rPr>
              <a:t>Alzheimer's</a:t>
            </a:r>
            <a:r>
              <a:rPr lang="en-US" sz="2800" dirty="0" smtClean="0">
                <a:solidFill>
                  <a:schemeClr val="tx2">
                    <a:lumMod val="75000"/>
                  </a:schemeClr>
                </a:solidFill>
                <a:latin typeface="Century Gothic" pitchFamily="34" charset="0"/>
              </a:rPr>
              <a:t> differ </a:t>
            </a:r>
            <a:r>
              <a:rPr lang="en-US" sz="2800" dirty="0" smtClean="0">
                <a:solidFill>
                  <a:schemeClr val="tx2">
                    <a:lumMod val="75000"/>
                  </a:schemeClr>
                </a:solidFill>
                <a:latin typeface="Century Gothic" pitchFamily="34" charset="0"/>
              </a:rPr>
              <a:t>in terms of structure and function, and how the genes which contribute to causing these illnesses affect the brain.</a:t>
            </a:r>
            <a:endParaRPr lang="en-US" sz="2800" b="1" dirty="0" smtClean="0">
              <a:solidFill>
                <a:schemeClr val="tx2">
                  <a:lumMod val="75000"/>
                </a:schemeClr>
              </a:solidFill>
              <a:latin typeface="Century Gothic" pitchFamily="34" charset="0"/>
            </a:endParaRPr>
          </a:p>
        </p:txBody>
      </p:sp>
      <p:sp>
        <p:nvSpPr>
          <p:cNvPr id="2" name="Title 1"/>
          <p:cNvSpPr>
            <a:spLocks noGrp="1"/>
          </p:cNvSpPr>
          <p:nvPr>
            <p:ph type="title"/>
          </p:nvPr>
        </p:nvSpPr>
        <p:spPr>
          <a:xfrm>
            <a:off x="457200" y="0"/>
            <a:ext cx="8229600" cy="1143000"/>
          </a:xfrm>
        </p:spPr>
        <p:txBody>
          <a:bodyPr>
            <a:noAutofit/>
          </a:bodyPr>
          <a:lstStyle/>
          <a:p>
            <a:r>
              <a:rPr lang="en-US" sz="4800" u="sng" dirty="0" smtClean="0">
                <a:latin typeface="Century Gothic" pitchFamily="34" charset="0"/>
              </a:rPr>
              <a:t>Post Mortem Studies</a:t>
            </a:r>
            <a:endParaRPr lang="en-US" sz="4800" u="sng" dirty="0">
              <a:latin typeface="Century Gothic" pitchFamily="34" charset="0"/>
            </a:endParaRPr>
          </a:p>
        </p:txBody>
      </p:sp>
      <p:pic>
        <p:nvPicPr>
          <p:cNvPr id="1026" name="Picture 2" descr="http://t3.gstatic.com/images?q=tbn:ANd9GcR9nA7tAV90g7JuYHQa1os_53hJ70T8qGXAcE5pSNII3bIJmyyUSg"/>
          <p:cNvPicPr>
            <a:picLocks noChangeAspect="1" noChangeArrowheads="1"/>
          </p:cNvPicPr>
          <p:nvPr/>
        </p:nvPicPr>
        <p:blipFill>
          <a:blip r:embed="rId2"/>
          <a:srcRect/>
          <a:stretch>
            <a:fillRect/>
          </a:stretch>
        </p:blipFill>
        <p:spPr bwMode="auto">
          <a:xfrm>
            <a:off x="6705600" y="1905000"/>
            <a:ext cx="2152650" cy="21240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5269381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1"/>
            <a:ext cx="5867400" cy="4952999"/>
          </a:xfrm>
        </p:spPr>
        <p:txBody>
          <a:bodyPr>
            <a:normAutofit fontScale="92500" lnSpcReduction="10000"/>
          </a:bodyPr>
          <a:lstStyle/>
          <a:p>
            <a:pPr marL="109728" indent="0">
              <a:buNone/>
            </a:pPr>
            <a:r>
              <a:rPr lang="en-US" dirty="0" smtClean="0">
                <a:solidFill>
                  <a:schemeClr val="tx1">
                    <a:lumMod val="65000"/>
                    <a:lumOff val="35000"/>
                  </a:schemeClr>
                </a:solidFill>
              </a:rPr>
              <a:t>Discuss ethical considerations related to research studies at the biological level of analysis.</a:t>
            </a:r>
          </a:p>
          <a:p>
            <a:pPr marL="109728" indent="0">
              <a:buNone/>
            </a:pPr>
            <a:endParaRPr lang="en-US" dirty="0" smtClean="0">
              <a:solidFill>
                <a:schemeClr val="tx1">
                  <a:lumMod val="65000"/>
                  <a:lumOff val="35000"/>
                </a:schemeClr>
              </a:solidFill>
            </a:endParaRPr>
          </a:p>
          <a:p>
            <a:pPr marL="109728" indent="0">
              <a:buNone/>
            </a:pPr>
            <a:endParaRPr lang="en-US" dirty="0">
              <a:solidFill>
                <a:schemeClr val="tx1">
                  <a:lumMod val="65000"/>
                  <a:lumOff val="35000"/>
                </a:schemeClr>
              </a:solidFill>
            </a:endParaRPr>
          </a:p>
          <a:p>
            <a:pPr marL="109728" indent="0">
              <a:buNone/>
            </a:pPr>
            <a:r>
              <a:rPr lang="en-US" dirty="0" smtClean="0">
                <a:solidFill>
                  <a:srgbClr val="FF0000"/>
                </a:solidFill>
              </a:rPr>
              <a:t>Remember, the command term is </a:t>
            </a:r>
            <a:r>
              <a:rPr lang="en-US" i="1" dirty="0" smtClean="0">
                <a:solidFill>
                  <a:srgbClr val="FF0000"/>
                </a:solidFill>
              </a:rPr>
              <a:t>discuss</a:t>
            </a:r>
            <a:r>
              <a:rPr lang="en-US" dirty="0" smtClean="0">
                <a:solidFill>
                  <a:srgbClr val="FF0000"/>
                </a:solidFill>
              </a:rPr>
              <a:t> (not outline or list). </a:t>
            </a:r>
          </a:p>
          <a:p>
            <a:pPr marL="109728" indent="0">
              <a:buNone/>
            </a:pPr>
            <a:endParaRPr lang="en-US" i="1" dirty="0" smtClean="0">
              <a:solidFill>
                <a:srgbClr val="FF0000"/>
              </a:solidFill>
            </a:endParaRPr>
          </a:p>
          <a:p>
            <a:pPr marL="109728" indent="0">
              <a:buNone/>
            </a:pPr>
            <a:r>
              <a:rPr lang="en-US" i="1" dirty="0" smtClean="0">
                <a:solidFill>
                  <a:srgbClr val="FF0000"/>
                </a:solidFill>
              </a:rPr>
              <a:t>Thus, the command term requires a deeper understanding of the objective. </a:t>
            </a:r>
          </a:p>
          <a:p>
            <a:pPr marL="109728" indent="0">
              <a:buNone/>
            </a:pPr>
            <a:r>
              <a:rPr lang="en-US" dirty="0" smtClean="0">
                <a:solidFill>
                  <a:schemeClr val="tx1">
                    <a:lumMod val="65000"/>
                    <a:lumOff val="35000"/>
                  </a:schemeClr>
                </a:solidFill>
              </a:rPr>
              <a:t> </a:t>
            </a:r>
          </a:p>
        </p:txBody>
      </p:sp>
      <p:sp>
        <p:nvSpPr>
          <p:cNvPr id="2" name="Title 1"/>
          <p:cNvSpPr>
            <a:spLocks noGrp="1"/>
          </p:cNvSpPr>
          <p:nvPr>
            <p:ph type="title"/>
          </p:nvPr>
        </p:nvSpPr>
        <p:spPr>
          <a:xfrm>
            <a:off x="457200" y="381000"/>
            <a:ext cx="8229600" cy="1143000"/>
          </a:xfrm>
        </p:spPr>
        <p:txBody>
          <a:bodyPr>
            <a:noAutofit/>
          </a:bodyPr>
          <a:lstStyle/>
          <a:p>
            <a:r>
              <a:rPr lang="en-US" sz="4800" u="sng" dirty="0" smtClean="0">
                <a:latin typeface="Century Gothic" pitchFamily="34" charset="0"/>
              </a:rPr>
              <a:t>Objective 4</a:t>
            </a:r>
            <a:endParaRPr lang="en-US" sz="4800" u="sng" dirty="0">
              <a:latin typeface="Century Gothic"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94844" y="1135117"/>
            <a:ext cx="2380856" cy="290348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xmlns="" val="31323708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389120"/>
          </a:xfrm>
        </p:spPr>
        <p:txBody>
          <a:bodyPr>
            <a:normAutofit/>
          </a:bodyPr>
          <a:lstStyle/>
          <a:p>
            <a:pPr algn="ctr">
              <a:buNone/>
            </a:pPr>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a:xfrm>
            <a:off x="457200" y="2362200"/>
            <a:ext cx="8229600" cy="1143000"/>
          </a:xfrm>
        </p:spPr>
        <p:txBody>
          <a:bodyPr>
            <a:noAutofit/>
          </a:bodyPr>
          <a:lstStyle/>
          <a:p>
            <a:pPr algn="ctr"/>
            <a:r>
              <a:rPr lang="en-US" sz="3200" b="0" i="1" dirty="0" smtClean="0"/>
              <a:t>First things first, what are ethical considerations? </a:t>
            </a:r>
            <a:br>
              <a:rPr lang="en-US" sz="3200" b="0" i="1" dirty="0" smtClean="0"/>
            </a:br>
            <a:r>
              <a:rPr lang="en-US" sz="3200" b="0" dirty="0" smtClean="0">
                <a:solidFill>
                  <a:srgbClr val="FF0000"/>
                </a:solidFill>
              </a:rPr>
              <a:t>This should be discussed in your essay.</a:t>
            </a:r>
            <a:endParaRPr lang="en-US" sz="3200" b="0" i="1" dirty="0" smtClean="0">
              <a:solidFill>
                <a:srgbClr val="FF0000"/>
              </a:solidFill>
            </a:endParaRPr>
          </a:p>
        </p:txBody>
      </p:sp>
    </p:spTree>
    <p:extLst>
      <p:ext uri="{BB962C8B-B14F-4D97-AF65-F5344CB8AC3E}">
        <p14:creationId xmlns:p14="http://schemas.microsoft.com/office/powerpoint/2010/main" xmlns="" val="15503371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021" y="1066800"/>
            <a:ext cx="8720958" cy="6096000"/>
          </a:xfrm>
        </p:spPr>
        <p:txBody>
          <a:bodyPr>
            <a:normAutofit/>
          </a:bodyPr>
          <a:lstStyle/>
          <a:p>
            <a:r>
              <a:rPr lang="en-US" dirty="0" smtClean="0">
                <a:solidFill>
                  <a:schemeClr val="tx1">
                    <a:lumMod val="65000"/>
                    <a:lumOff val="35000"/>
                  </a:schemeClr>
                </a:solidFill>
              </a:rPr>
              <a:t>Ethics are </a:t>
            </a:r>
            <a:r>
              <a:rPr lang="en-US" i="1" dirty="0" smtClean="0">
                <a:solidFill>
                  <a:schemeClr val="tx1">
                    <a:lumMod val="65000"/>
                    <a:lumOff val="35000"/>
                  </a:schemeClr>
                </a:solidFill>
              </a:rPr>
              <a:t>codes or rules </a:t>
            </a:r>
            <a:r>
              <a:rPr lang="en-US" dirty="0" smtClean="0">
                <a:solidFill>
                  <a:schemeClr val="tx1">
                    <a:lumMod val="65000"/>
                    <a:lumOff val="35000"/>
                  </a:schemeClr>
                </a:solidFill>
              </a:rPr>
              <a:t>which govern that practices of a research study.</a:t>
            </a:r>
          </a:p>
          <a:p>
            <a:r>
              <a:rPr lang="en-US" dirty="0" smtClean="0">
                <a:solidFill>
                  <a:schemeClr val="tx1">
                    <a:lumMod val="65000"/>
                    <a:lumOff val="35000"/>
                  </a:schemeClr>
                </a:solidFill>
              </a:rPr>
              <a:t> It dictates how information, and participant relationships should be managed. Code of ethics and the laws are </a:t>
            </a:r>
            <a:r>
              <a:rPr lang="en-US" i="1" dirty="0" smtClean="0">
                <a:solidFill>
                  <a:schemeClr val="tx1">
                    <a:lumMod val="65000"/>
                    <a:lumOff val="35000"/>
                  </a:schemeClr>
                </a:solidFill>
              </a:rPr>
              <a:t>mutually exclusive</a:t>
            </a:r>
            <a:r>
              <a:rPr lang="en-US" dirty="0" smtClean="0">
                <a:solidFill>
                  <a:schemeClr val="tx1">
                    <a:lumMod val="65000"/>
                    <a:lumOff val="35000"/>
                  </a:schemeClr>
                </a:solidFill>
              </a:rPr>
              <a:t>. </a:t>
            </a:r>
          </a:p>
          <a:p>
            <a:r>
              <a:rPr lang="en-US" dirty="0" smtClean="0">
                <a:solidFill>
                  <a:schemeClr val="tx1">
                    <a:lumMod val="65000"/>
                    <a:lumOff val="35000"/>
                  </a:schemeClr>
                </a:solidFill>
              </a:rPr>
              <a:t>An action may be </a:t>
            </a:r>
            <a:r>
              <a:rPr lang="en-US" i="1" dirty="0" smtClean="0">
                <a:solidFill>
                  <a:schemeClr val="tx1">
                    <a:lumMod val="65000"/>
                    <a:lumOff val="35000"/>
                  </a:schemeClr>
                </a:solidFill>
              </a:rPr>
              <a:t>legal but unethical</a:t>
            </a:r>
            <a:r>
              <a:rPr lang="en-US" dirty="0" smtClean="0">
                <a:solidFill>
                  <a:schemeClr val="tx1">
                    <a:lumMod val="65000"/>
                    <a:lumOff val="35000"/>
                  </a:schemeClr>
                </a:solidFill>
              </a:rPr>
              <a:t>. However some acts are both illegal and unethical. </a:t>
            </a:r>
          </a:p>
          <a:p>
            <a:r>
              <a:rPr lang="en-US" b="1" dirty="0" smtClean="0">
                <a:solidFill>
                  <a:schemeClr val="tx1">
                    <a:lumMod val="65000"/>
                    <a:lumOff val="35000"/>
                  </a:schemeClr>
                </a:solidFill>
              </a:rPr>
              <a:t>Ethical considerations </a:t>
            </a:r>
            <a:r>
              <a:rPr lang="en-US" dirty="0" smtClean="0">
                <a:solidFill>
                  <a:schemeClr val="tx1">
                    <a:lumMod val="65000"/>
                    <a:lumOff val="35000"/>
                  </a:schemeClr>
                </a:solidFill>
              </a:rPr>
              <a:t>occur when you are required to use these rules to better serve your participant in your research study. </a:t>
            </a:r>
            <a:br>
              <a:rPr lang="en-US" dirty="0" smtClean="0">
                <a:solidFill>
                  <a:schemeClr val="tx1">
                    <a:lumMod val="65000"/>
                    <a:lumOff val="35000"/>
                  </a:schemeClr>
                </a:solidFill>
              </a:rPr>
            </a:br>
            <a:endParaRPr lang="en-US" dirty="0" smtClean="0">
              <a:solidFill>
                <a:schemeClr val="tx1">
                  <a:lumMod val="65000"/>
                  <a:lumOff val="35000"/>
                </a:schemeClr>
              </a:solidFill>
            </a:endParaRPr>
          </a:p>
        </p:txBody>
      </p:sp>
      <p:sp>
        <p:nvSpPr>
          <p:cNvPr id="2" name="Title 1"/>
          <p:cNvSpPr>
            <a:spLocks noGrp="1"/>
          </p:cNvSpPr>
          <p:nvPr>
            <p:ph type="title"/>
          </p:nvPr>
        </p:nvSpPr>
        <p:spPr>
          <a:xfrm>
            <a:off x="381000" y="10510"/>
            <a:ext cx="8229600" cy="1143000"/>
          </a:xfrm>
        </p:spPr>
        <p:txBody>
          <a:bodyPr>
            <a:noAutofit/>
          </a:bodyPr>
          <a:lstStyle/>
          <a:p>
            <a:r>
              <a:rPr lang="en-US" sz="2800" dirty="0" smtClean="0"/>
              <a:t>General Ethical Considerations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xmlns="" val="38150588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021" y="1066800"/>
            <a:ext cx="8720958" cy="6096000"/>
          </a:xfrm>
        </p:spPr>
        <p:txBody>
          <a:bodyPr>
            <a:normAutofit/>
          </a:bodyPr>
          <a:lstStyle/>
          <a:p>
            <a:r>
              <a:rPr lang="en-US" dirty="0" smtClean="0">
                <a:solidFill>
                  <a:schemeClr val="tx1">
                    <a:lumMod val="65000"/>
                    <a:lumOff val="35000"/>
                  </a:schemeClr>
                </a:solidFill>
              </a:rPr>
              <a:t>Human research/Post </a:t>
            </a:r>
            <a:r>
              <a:rPr lang="en-US" dirty="0" smtClean="0">
                <a:solidFill>
                  <a:schemeClr val="tx1">
                    <a:lumMod val="65000"/>
                    <a:lumOff val="35000"/>
                  </a:schemeClr>
                </a:solidFill>
              </a:rPr>
              <a:t>Mortem </a:t>
            </a:r>
            <a:r>
              <a:rPr lang="en-US" dirty="0" smtClean="0">
                <a:solidFill>
                  <a:schemeClr val="tx1">
                    <a:lumMod val="65000"/>
                    <a:lumOff val="35000"/>
                  </a:schemeClr>
                </a:solidFill>
              </a:rPr>
              <a:t>Studies</a:t>
            </a:r>
          </a:p>
          <a:p>
            <a:r>
              <a:rPr lang="en-US" dirty="0" smtClean="0">
                <a:solidFill>
                  <a:schemeClr val="tx1">
                    <a:lumMod val="65000"/>
                    <a:lumOff val="35000"/>
                  </a:schemeClr>
                </a:solidFill>
              </a:rPr>
              <a:t>Animal research</a:t>
            </a:r>
          </a:p>
          <a:p>
            <a:pPr>
              <a:buNone/>
            </a:pPr>
            <a:endParaRPr lang="en-US" dirty="0" smtClean="0">
              <a:solidFill>
                <a:schemeClr val="tx1">
                  <a:lumMod val="65000"/>
                  <a:lumOff val="35000"/>
                </a:schemeClr>
              </a:solidFill>
            </a:endParaRPr>
          </a:p>
          <a:p>
            <a:pPr>
              <a:buNone/>
            </a:pPr>
            <a:endParaRPr lang="en-US" dirty="0" smtClean="0">
              <a:solidFill>
                <a:schemeClr val="tx1">
                  <a:lumMod val="65000"/>
                  <a:lumOff val="35000"/>
                </a:schemeClr>
              </a:solidFill>
            </a:endParaRPr>
          </a:p>
          <a:p>
            <a:pPr>
              <a:buNone/>
            </a:pP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dirty="0" smtClean="0">
              <a:solidFill>
                <a:schemeClr val="tx1">
                  <a:lumMod val="65000"/>
                  <a:lumOff val="35000"/>
                </a:schemeClr>
              </a:solidFill>
            </a:endParaRPr>
          </a:p>
        </p:txBody>
      </p:sp>
      <p:sp>
        <p:nvSpPr>
          <p:cNvPr id="2" name="Title 1"/>
          <p:cNvSpPr>
            <a:spLocks noGrp="1"/>
          </p:cNvSpPr>
          <p:nvPr>
            <p:ph type="title"/>
          </p:nvPr>
        </p:nvSpPr>
        <p:spPr>
          <a:xfrm>
            <a:off x="381000" y="10510"/>
            <a:ext cx="8229600" cy="1143000"/>
          </a:xfrm>
        </p:spPr>
        <p:txBody>
          <a:bodyPr>
            <a:noAutofit/>
          </a:bodyPr>
          <a:lstStyle/>
          <a:p>
            <a:r>
              <a:rPr lang="en-US" sz="2800" dirty="0" smtClean="0"/>
              <a:t>Biological Research Ethical Topics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xmlns="" val="5558172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021" y="1066800"/>
            <a:ext cx="8720958" cy="6096000"/>
          </a:xfrm>
        </p:spPr>
        <p:txBody>
          <a:bodyPr>
            <a:normAutofit/>
          </a:bodyPr>
          <a:lstStyle/>
          <a:p>
            <a:r>
              <a:rPr lang="en-US" dirty="0" smtClean="0">
                <a:solidFill>
                  <a:schemeClr val="tx1">
                    <a:lumMod val="65000"/>
                    <a:lumOff val="35000"/>
                  </a:schemeClr>
                </a:solidFill>
              </a:rPr>
              <a:t>In dealing with </a:t>
            </a:r>
            <a:r>
              <a:rPr lang="en-US" i="1" dirty="0" smtClean="0">
                <a:solidFill>
                  <a:schemeClr val="tx1">
                    <a:lumMod val="65000"/>
                    <a:lumOff val="35000"/>
                  </a:schemeClr>
                </a:solidFill>
              </a:rPr>
              <a:t>human </a:t>
            </a:r>
            <a:r>
              <a:rPr lang="en-US" dirty="0" smtClean="0">
                <a:solidFill>
                  <a:schemeClr val="tx1">
                    <a:lumMod val="65000"/>
                    <a:lumOff val="35000"/>
                  </a:schemeClr>
                </a:solidFill>
              </a:rPr>
              <a:t>subjects, </a:t>
            </a:r>
            <a:r>
              <a:rPr lang="en-US" dirty="0" smtClean="0">
                <a:solidFill>
                  <a:schemeClr val="tx1">
                    <a:lumMod val="65000"/>
                    <a:lumOff val="35000"/>
                  </a:schemeClr>
                </a:solidFill>
              </a:rPr>
              <a:t>American psychologists </a:t>
            </a:r>
            <a:r>
              <a:rPr lang="en-US" dirty="0" smtClean="0">
                <a:solidFill>
                  <a:schemeClr val="tx1">
                    <a:lumMod val="65000"/>
                    <a:lumOff val="35000"/>
                  </a:schemeClr>
                </a:solidFill>
              </a:rPr>
              <a:t>follow a code of ethical principles published by the American Psychological Association, which requires investigators to </a:t>
            </a:r>
            <a:r>
              <a:rPr lang="en-US" dirty="0" smtClean="0">
                <a:solidFill>
                  <a:schemeClr val="tx1">
                    <a:lumMod val="65000"/>
                    <a:lumOff val="35000"/>
                  </a:schemeClr>
                </a:solidFill>
              </a:rPr>
              <a:t>obtain </a:t>
            </a:r>
            <a:r>
              <a:rPr lang="en-US" dirty="0" smtClean="0">
                <a:solidFill>
                  <a:schemeClr val="tx1">
                    <a:lumMod val="65000"/>
                    <a:lumOff val="35000"/>
                  </a:schemeClr>
                </a:solidFill>
              </a:rPr>
              <a:t>informed consent from all </a:t>
            </a:r>
            <a:r>
              <a:rPr lang="en-US" dirty="0" smtClean="0">
                <a:solidFill>
                  <a:schemeClr val="tx1">
                    <a:lumMod val="65000"/>
                    <a:lumOff val="35000"/>
                  </a:schemeClr>
                </a:solidFill>
              </a:rPr>
              <a:t>subjects protect </a:t>
            </a:r>
            <a:r>
              <a:rPr lang="en-US" dirty="0" smtClean="0">
                <a:solidFill>
                  <a:schemeClr val="tx1">
                    <a:lumMod val="65000"/>
                    <a:lumOff val="35000"/>
                  </a:schemeClr>
                </a:solidFill>
              </a:rPr>
              <a:t>subjects from harm and </a:t>
            </a:r>
            <a:r>
              <a:rPr lang="en-US" dirty="0" smtClean="0">
                <a:solidFill>
                  <a:schemeClr val="tx1">
                    <a:lumMod val="65000"/>
                    <a:lumOff val="35000"/>
                  </a:schemeClr>
                </a:solidFill>
              </a:rPr>
              <a:t>discomfort treat </a:t>
            </a:r>
            <a:r>
              <a:rPr lang="en-US" dirty="0" smtClean="0">
                <a:solidFill>
                  <a:schemeClr val="tx1">
                    <a:lumMod val="65000"/>
                    <a:lumOff val="35000"/>
                  </a:schemeClr>
                </a:solidFill>
              </a:rPr>
              <a:t>all experimental data </a:t>
            </a:r>
            <a:r>
              <a:rPr lang="en-US" dirty="0" smtClean="0">
                <a:solidFill>
                  <a:schemeClr val="tx1">
                    <a:lumMod val="65000"/>
                    <a:lumOff val="35000"/>
                  </a:schemeClr>
                </a:solidFill>
              </a:rPr>
              <a:t>confidentially explain </a:t>
            </a:r>
            <a:r>
              <a:rPr lang="en-US" dirty="0" smtClean="0">
                <a:solidFill>
                  <a:schemeClr val="tx1">
                    <a:lumMod val="65000"/>
                    <a:lumOff val="35000"/>
                  </a:schemeClr>
                </a:solidFill>
              </a:rPr>
              <a:t>the experiment and the results to the subjects </a:t>
            </a:r>
            <a:r>
              <a:rPr lang="en-US" dirty="0" smtClean="0">
                <a:solidFill>
                  <a:schemeClr val="tx1">
                    <a:lumMod val="65000"/>
                    <a:lumOff val="35000"/>
                  </a:schemeClr>
                </a:solidFill>
              </a:rPr>
              <a:t>afterward. </a:t>
            </a:r>
            <a:endParaRPr lang="en-US" dirty="0" smtClean="0">
              <a:solidFill>
                <a:schemeClr val="tx1">
                  <a:lumMod val="65000"/>
                  <a:lumOff val="35000"/>
                </a:schemeClr>
              </a:solidFill>
            </a:endParaRPr>
          </a:p>
          <a:p>
            <a:pPr>
              <a:buNone/>
            </a:pP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dirty="0" smtClean="0">
              <a:solidFill>
                <a:schemeClr val="tx1">
                  <a:lumMod val="65000"/>
                  <a:lumOff val="35000"/>
                </a:schemeClr>
              </a:solidFill>
            </a:endParaRPr>
          </a:p>
        </p:txBody>
      </p:sp>
      <p:sp>
        <p:nvSpPr>
          <p:cNvPr id="2" name="Title 1"/>
          <p:cNvSpPr>
            <a:spLocks noGrp="1"/>
          </p:cNvSpPr>
          <p:nvPr>
            <p:ph type="title"/>
          </p:nvPr>
        </p:nvSpPr>
        <p:spPr>
          <a:xfrm>
            <a:off x="381000" y="10510"/>
            <a:ext cx="8229600" cy="1143000"/>
          </a:xfrm>
        </p:spPr>
        <p:txBody>
          <a:bodyPr>
            <a:noAutofit/>
          </a:bodyPr>
          <a:lstStyle/>
          <a:p>
            <a:r>
              <a:rPr lang="en-US" sz="2800" dirty="0" smtClean="0"/>
              <a:t>General Ethical Considerations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xmlns="" val="38150588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021" y="1066800"/>
            <a:ext cx="8720958" cy="6096000"/>
          </a:xfrm>
        </p:spPr>
        <p:txBody>
          <a:bodyPr>
            <a:normAutofit/>
          </a:bodyPr>
          <a:lstStyle/>
          <a:p>
            <a:r>
              <a:rPr lang="en-US" dirty="0" smtClean="0">
                <a:solidFill>
                  <a:schemeClr val="tx1">
                    <a:lumMod val="65000"/>
                    <a:lumOff val="35000"/>
                  </a:schemeClr>
                </a:solidFill>
              </a:rPr>
              <a:t>Are well-informed </a:t>
            </a:r>
            <a:r>
              <a:rPr lang="en-US" dirty="0">
                <a:solidFill>
                  <a:schemeClr val="tx1">
                    <a:lumMod val="65000"/>
                    <a:lumOff val="35000"/>
                  </a:schemeClr>
                </a:solidFill>
              </a:rPr>
              <a:t>about the purpose of the research they are being asked to participate </a:t>
            </a:r>
            <a:r>
              <a:rPr lang="en-US" dirty="0" smtClean="0">
                <a:solidFill>
                  <a:schemeClr val="tx1">
                    <a:lumMod val="65000"/>
                    <a:lumOff val="35000"/>
                  </a:schemeClr>
                </a:solidFill>
              </a:rPr>
              <a:t>in</a:t>
            </a:r>
            <a:endParaRPr lang="en-US" dirty="0">
              <a:solidFill>
                <a:schemeClr val="tx1">
                  <a:lumMod val="65000"/>
                  <a:lumOff val="35000"/>
                </a:schemeClr>
              </a:solidFill>
            </a:endParaRPr>
          </a:p>
          <a:p>
            <a:r>
              <a:rPr lang="en-US" dirty="0" smtClean="0">
                <a:solidFill>
                  <a:schemeClr val="tx1">
                    <a:lumMod val="65000"/>
                    <a:lumOff val="35000"/>
                  </a:schemeClr>
                </a:solidFill>
              </a:rPr>
              <a:t>Understand </a:t>
            </a:r>
            <a:r>
              <a:rPr lang="en-US" dirty="0">
                <a:solidFill>
                  <a:schemeClr val="tx1">
                    <a:lumMod val="65000"/>
                    <a:lumOff val="35000"/>
                  </a:schemeClr>
                </a:solidFill>
              </a:rPr>
              <a:t>the risks they may face as a result of being part of the research </a:t>
            </a:r>
          </a:p>
          <a:p>
            <a:r>
              <a:rPr lang="en-US" dirty="0" smtClean="0">
                <a:solidFill>
                  <a:schemeClr val="tx1">
                    <a:lumMod val="65000"/>
                    <a:lumOff val="35000"/>
                  </a:schemeClr>
                </a:solidFill>
              </a:rPr>
              <a:t> </a:t>
            </a:r>
            <a:r>
              <a:rPr lang="en-US" dirty="0">
                <a:solidFill>
                  <a:schemeClr val="tx1">
                    <a:lumMod val="65000"/>
                    <a:lumOff val="35000"/>
                  </a:schemeClr>
                </a:solidFill>
              </a:rPr>
              <a:t>Understand the benefits that might accrue to them as a result of participating </a:t>
            </a:r>
          </a:p>
          <a:p>
            <a:r>
              <a:rPr lang="en-US" dirty="0" smtClean="0">
                <a:solidFill>
                  <a:schemeClr val="tx1">
                    <a:lumMod val="65000"/>
                    <a:lumOff val="35000"/>
                  </a:schemeClr>
                </a:solidFill>
              </a:rPr>
              <a:t> </a:t>
            </a:r>
            <a:r>
              <a:rPr lang="en-US" dirty="0">
                <a:solidFill>
                  <a:schemeClr val="tx1">
                    <a:lumMod val="65000"/>
                    <a:lumOff val="35000"/>
                  </a:schemeClr>
                </a:solidFill>
              </a:rPr>
              <a:t>Feel free to make an independent decision without fear of negative consequences </a:t>
            </a:r>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p:txBody>
      </p:sp>
      <p:sp>
        <p:nvSpPr>
          <p:cNvPr id="2" name="Title 1"/>
          <p:cNvSpPr>
            <a:spLocks noGrp="1"/>
          </p:cNvSpPr>
          <p:nvPr>
            <p:ph type="title"/>
          </p:nvPr>
        </p:nvSpPr>
        <p:spPr>
          <a:xfrm>
            <a:off x="381000" y="10510"/>
            <a:ext cx="8229600" cy="1143000"/>
          </a:xfrm>
        </p:spPr>
        <p:txBody>
          <a:bodyPr>
            <a:noAutofit/>
          </a:bodyPr>
          <a:lstStyle/>
          <a:p>
            <a:r>
              <a:rPr lang="en-US" sz="2800" dirty="0"/>
              <a:t>All researchers are responsible for ensuring that participants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xmlns="" val="402746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1"/>
            <a:ext cx="5257800" cy="3581399"/>
          </a:xfrm>
        </p:spPr>
        <p:txBody>
          <a:bodyPr>
            <a:normAutofit/>
          </a:bodyPr>
          <a:lstStyle/>
          <a:p>
            <a:pPr marL="109728" indent="0">
              <a:buNone/>
            </a:pPr>
            <a:r>
              <a:rPr lang="en-US" dirty="0" smtClean="0">
                <a:solidFill>
                  <a:schemeClr val="tx1">
                    <a:lumMod val="65000"/>
                    <a:lumOff val="35000"/>
                  </a:schemeClr>
                </a:solidFill>
              </a:rPr>
              <a:t>1. Outline principles that define the biological level of analysis. </a:t>
            </a:r>
          </a:p>
          <a:p>
            <a:pPr marL="109728" indent="0">
              <a:buNone/>
            </a:pPr>
            <a:endParaRPr lang="en-US" dirty="0">
              <a:solidFill>
                <a:schemeClr val="tx1">
                  <a:lumMod val="65000"/>
                  <a:lumOff val="35000"/>
                </a:schemeClr>
              </a:solidFill>
            </a:endParaRPr>
          </a:p>
          <a:p>
            <a:pPr marL="109728" indent="0">
              <a:buNone/>
            </a:pPr>
            <a:r>
              <a:rPr lang="en-US" dirty="0" smtClean="0">
                <a:solidFill>
                  <a:schemeClr val="tx1">
                    <a:lumMod val="65000"/>
                    <a:lumOff val="35000"/>
                  </a:schemeClr>
                </a:solidFill>
              </a:rPr>
              <a:t>2. Explain how principles that define the biological level of analysis may be used in research. </a:t>
            </a:r>
          </a:p>
        </p:txBody>
      </p:sp>
      <p:sp>
        <p:nvSpPr>
          <p:cNvPr id="2" name="Title 1"/>
          <p:cNvSpPr>
            <a:spLocks noGrp="1"/>
          </p:cNvSpPr>
          <p:nvPr>
            <p:ph type="title"/>
          </p:nvPr>
        </p:nvSpPr>
        <p:spPr>
          <a:xfrm>
            <a:off x="457200" y="381000"/>
            <a:ext cx="8229600" cy="1143000"/>
          </a:xfrm>
        </p:spPr>
        <p:txBody>
          <a:bodyPr>
            <a:noAutofit/>
          </a:bodyPr>
          <a:lstStyle/>
          <a:p>
            <a:r>
              <a:rPr lang="en-US" sz="4800" u="sng" dirty="0" smtClean="0">
                <a:latin typeface="Century Gothic" pitchFamily="34" charset="0"/>
              </a:rPr>
              <a:t>Objective 1&amp;2</a:t>
            </a:r>
            <a:endParaRPr lang="en-US" sz="4800" u="sng" dirty="0">
              <a:latin typeface="Century Gothic"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3909" y="1219200"/>
            <a:ext cx="3162300" cy="3162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2135509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458200" cy="5023946"/>
          </a:xfrm>
        </p:spPr>
        <p:txBody>
          <a:bodyPr>
            <a:normAutofit/>
          </a:bodyPr>
          <a:lstStyle/>
          <a:p>
            <a:pPr marL="109728" indent="0">
              <a:buNone/>
            </a:pPr>
            <a:r>
              <a:rPr lang="en-US" b="1" dirty="0" smtClean="0">
                <a:solidFill>
                  <a:schemeClr val="tx1">
                    <a:lumMod val="65000"/>
                    <a:lumOff val="35000"/>
                  </a:schemeClr>
                </a:solidFill>
                <a:latin typeface="Century Gothic" pitchFamily="34" charset="0"/>
              </a:rPr>
              <a:t>Basic </a:t>
            </a:r>
            <a:r>
              <a:rPr lang="en-US" b="1" dirty="0" smtClean="0">
                <a:solidFill>
                  <a:schemeClr val="tx1">
                    <a:lumMod val="65000"/>
                    <a:lumOff val="35000"/>
                  </a:schemeClr>
                </a:solidFill>
                <a:latin typeface="Century Gothic" pitchFamily="34" charset="0"/>
              </a:rPr>
              <a:t>Principles</a:t>
            </a:r>
          </a:p>
          <a:p>
            <a:pPr marL="109728" indent="0">
              <a:buNone/>
            </a:pPr>
            <a:r>
              <a:rPr lang="en-US" dirty="0">
                <a:solidFill>
                  <a:schemeClr val="tx1">
                    <a:lumMod val="65000"/>
                    <a:lumOff val="35000"/>
                  </a:schemeClr>
                </a:solidFill>
                <a:latin typeface="Century Gothic" pitchFamily="34" charset="0"/>
              </a:rPr>
              <a:t>	</a:t>
            </a:r>
            <a:r>
              <a:rPr lang="en-US" dirty="0" smtClean="0">
                <a:solidFill>
                  <a:schemeClr val="tx1">
                    <a:lumMod val="65000"/>
                    <a:lumOff val="35000"/>
                  </a:schemeClr>
                </a:solidFill>
                <a:latin typeface="Century Gothic" pitchFamily="34" charset="0"/>
              </a:rPr>
              <a:t>1</a:t>
            </a:r>
            <a:r>
              <a:rPr lang="en-US" dirty="0">
                <a:solidFill>
                  <a:schemeClr val="tx1">
                    <a:lumMod val="65000"/>
                    <a:lumOff val="35000"/>
                  </a:schemeClr>
                </a:solidFill>
                <a:latin typeface="Century Gothic" pitchFamily="34" charset="0"/>
              </a:rPr>
              <a:t>. Biomedical research involving human subjects must conform to </a:t>
            </a:r>
            <a:r>
              <a:rPr lang="en-US" b="1" dirty="0">
                <a:solidFill>
                  <a:schemeClr val="tx1">
                    <a:lumMod val="65000"/>
                    <a:lumOff val="35000"/>
                  </a:schemeClr>
                </a:solidFill>
                <a:latin typeface="Century Gothic" pitchFamily="34" charset="0"/>
              </a:rPr>
              <a:t>generally </a:t>
            </a:r>
            <a:r>
              <a:rPr lang="en-US" b="1" dirty="0" smtClean="0">
                <a:solidFill>
                  <a:schemeClr val="tx1">
                    <a:lumMod val="65000"/>
                    <a:lumOff val="35000"/>
                  </a:schemeClr>
                </a:solidFill>
                <a:latin typeface="Century Gothic" pitchFamily="34" charset="0"/>
              </a:rPr>
              <a:t>accepted scientific </a:t>
            </a:r>
            <a:r>
              <a:rPr lang="en-US" b="1" dirty="0">
                <a:solidFill>
                  <a:schemeClr val="tx1">
                    <a:lumMod val="65000"/>
                    <a:lumOff val="35000"/>
                  </a:schemeClr>
                </a:solidFill>
                <a:latin typeface="Century Gothic" pitchFamily="34" charset="0"/>
              </a:rPr>
              <a:t>principles</a:t>
            </a:r>
            <a:r>
              <a:rPr lang="en-US" dirty="0">
                <a:solidFill>
                  <a:schemeClr val="tx1">
                    <a:lumMod val="65000"/>
                    <a:lumOff val="35000"/>
                  </a:schemeClr>
                </a:solidFill>
                <a:latin typeface="Century Gothic" pitchFamily="34" charset="0"/>
              </a:rPr>
              <a:t> and should be based on adequately performed laboratory and </a:t>
            </a:r>
            <a:r>
              <a:rPr lang="en-US" dirty="0" smtClean="0">
                <a:solidFill>
                  <a:schemeClr val="tx1">
                    <a:lumMod val="65000"/>
                    <a:lumOff val="35000"/>
                  </a:schemeClr>
                </a:solidFill>
                <a:latin typeface="Century Gothic" pitchFamily="34" charset="0"/>
              </a:rPr>
              <a:t>animal experimentation </a:t>
            </a:r>
            <a:r>
              <a:rPr lang="en-US" dirty="0">
                <a:solidFill>
                  <a:schemeClr val="tx1">
                    <a:lumMod val="65000"/>
                    <a:lumOff val="35000"/>
                  </a:schemeClr>
                </a:solidFill>
                <a:latin typeface="Century Gothic" pitchFamily="34" charset="0"/>
              </a:rPr>
              <a:t>and on a thorough knowledge of the scientific literature.</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human research</a:t>
            </a:r>
            <a:endParaRPr lang="en-US" sz="2800" dirty="0" smtClean="0"/>
          </a:p>
        </p:txBody>
      </p:sp>
    </p:spTree>
    <p:extLst>
      <p:ext uri="{BB962C8B-B14F-4D97-AF65-F5344CB8AC3E}">
        <p14:creationId xmlns:p14="http://schemas.microsoft.com/office/powerpoint/2010/main" xmlns="" val="5904376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067800" cy="3200400"/>
          </a:xfrm>
        </p:spPr>
        <p:txBody>
          <a:bodyPr>
            <a:normAutofit/>
          </a:bodyPr>
          <a:lstStyle/>
          <a:p>
            <a:pPr marL="109728" indent="0">
              <a:buNone/>
            </a:pPr>
            <a:r>
              <a:rPr lang="en-US" b="1" dirty="0" smtClean="0">
                <a:solidFill>
                  <a:schemeClr val="tx1">
                    <a:lumMod val="65000"/>
                    <a:lumOff val="35000"/>
                  </a:schemeClr>
                </a:solidFill>
                <a:latin typeface="Century Gothic" pitchFamily="34" charset="0"/>
              </a:rPr>
              <a:t>Basic </a:t>
            </a:r>
            <a:r>
              <a:rPr lang="en-US" b="1" dirty="0" smtClean="0">
                <a:solidFill>
                  <a:schemeClr val="tx1">
                    <a:lumMod val="65000"/>
                    <a:lumOff val="35000"/>
                  </a:schemeClr>
                </a:solidFill>
                <a:latin typeface="Century Gothic" pitchFamily="34" charset="0"/>
              </a:rPr>
              <a:t>Principles</a:t>
            </a:r>
          </a:p>
          <a:p>
            <a:pPr marL="109728" indent="0">
              <a:buNone/>
            </a:pPr>
            <a:r>
              <a:rPr lang="en-US" dirty="0">
                <a:solidFill>
                  <a:schemeClr val="tx1">
                    <a:lumMod val="65000"/>
                    <a:lumOff val="35000"/>
                  </a:schemeClr>
                </a:solidFill>
                <a:latin typeface="Century Gothic" pitchFamily="34" charset="0"/>
              </a:rPr>
              <a:t>	2. Biomedical research involving human subjects cannot legitimately be carried out unless </a:t>
            </a:r>
            <a:r>
              <a:rPr lang="en-US" dirty="0" smtClean="0">
                <a:solidFill>
                  <a:schemeClr val="tx1">
                    <a:lumMod val="65000"/>
                    <a:lumOff val="35000"/>
                  </a:schemeClr>
                </a:solidFill>
                <a:latin typeface="Century Gothic" pitchFamily="34" charset="0"/>
              </a:rPr>
              <a:t>the </a:t>
            </a:r>
            <a:r>
              <a:rPr lang="en-US" b="1" dirty="0" smtClean="0">
                <a:solidFill>
                  <a:schemeClr val="tx1">
                    <a:lumMod val="65000"/>
                    <a:lumOff val="35000"/>
                  </a:schemeClr>
                </a:solidFill>
                <a:latin typeface="Century Gothic" pitchFamily="34" charset="0"/>
              </a:rPr>
              <a:t>importance </a:t>
            </a:r>
            <a:r>
              <a:rPr lang="en-US" b="1" dirty="0">
                <a:solidFill>
                  <a:schemeClr val="tx1">
                    <a:lumMod val="65000"/>
                    <a:lumOff val="35000"/>
                  </a:schemeClr>
                </a:solidFill>
                <a:latin typeface="Century Gothic" pitchFamily="34" charset="0"/>
              </a:rPr>
              <a:t>of the objective is in proportion to the inherent risk to the subject.</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human research</a:t>
            </a:r>
            <a:endParaRPr lang="en-US" sz="2800" dirty="0" smtClean="0"/>
          </a:p>
        </p:txBody>
      </p:sp>
    </p:spTree>
    <p:extLst>
      <p:ext uri="{BB962C8B-B14F-4D97-AF65-F5344CB8AC3E}">
        <p14:creationId xmlns:p14="http://schemas.microsoft.com/office/powerpoint/2010/main" xmlns="" val="11300085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4419600"/>
          </a:xfrm>
        </p:spPr>
        <p:txBody>
          <a:bodyPr>
            <a:normAutofit/>
          </a:bodyPr>
          <a:lstStyle/>
          <a:p>
            <a:pPr marL="109728" indent="0">
              <a:buNone/>
            </a:pPr>
            <a:r>
              <a:rPr lang="en-US" b="1" dirty="0" smtClean="0">
                <a:solidFill>
                  <a:schemeClr val="tx1">
                    <a:lumMod val="65000"/>
                    <a:lumOff val="35000"/>
                  </a:schemeClr>
                </a:solidFill>
                <a:latin typeface="Century Gothic" pitchFamily="34" charset="0"/>
              </a:rPr>
              <a:t>Basic </a:t>
            </a:r>
            <a:r>
              <a:rPr lang="en-US" b="1" dirty="0" smtClean="0">
                <a:solidFill>
                  <a:schemeClr val="tx1">
                    <a:lumMod val="65000"/>
                    <a:lumOff val="35000"/>
                  </a:schemeClr>
                </a:solidFill>
                <a:latin typeface="Century Gothic" pitchFamily="34" charset="0"/>
              </a:rPr>
              <a:t>Principles</a:t>
            </a:r>
          </a:p>
          <a:p>
            <a:pPr marL="109728" indent="0">
              <a:buNone/>
            </a:pPr>
            <a:r>
              <a:rPr lang="en-US" dirty="0">
                <a:solidFill>
                  <a:schemeClr val="tx1">
                    <a:lumMod val="65000"/>
                    <a:lumOff val="35000"/>
                  </a:schemeClr>
                </a:solidFill>
                <a:latin typeface="Century Gothic" pitchFamily="34" charset="0"/>
              </a:rPr>
              <a:t>	</a:t>
            </a:r>
            <a:r>
              <a:rPr lang="en-US" dirty="0" smtClean="0">
                <a:solidFill>
                  <a:schemeClr val="tx1">
                    <a:lumMod val="65000"/>
                    <a:lumOff val="35000"/>
                  </a:schemeClr>
                </a:solidFill>
                <a:latin typeface="Century Gothic" pitchFamily="34" charset="0"/>
              </a:rPr>
              <a:t>3. </a:t>
            </a:r>
            <a:r>
              <a:rPr lang="en-US" dirty="0">
                <a:solidFill>
                  <a:schemeClr val="tx1">
                    <a:lumMod val="65000"/>
                    <a:lumOff val="35000"/>
                  </a:schemeClr>
                </a:solidFill>
                <a:latin typeface="Century Gothic" pitchFamily="34" charset="0"/>
              </a:rPr>
              <a:t>The right of the research subject to </a:t>
            </a:r>
            <a:r>
              <a:rPr lang="en-US" b="1" dirty="0" smtClean="0">
                <a:solidFill>
                  <a:schemeClr val="tx1">
                    <a:lumMod val="65000"/>
                    <a:lumOff val="35000"/>
                  </a:schemeClr>
                </a:solidFill>
                <a:latin typeface="Century Gothic" pitchFamily="34" charset="0"/>
              </a:rPr>
              <a:t>safeguard his or her integrity must always </a:t>
            </a:r>
            <a:r>
              <a:rPr lang="en-US" b="1" dirty="0">
                <a:solidFill>
                  <a:schemeClr val="tx1">
                    <a:lumMod val="65000"/>
                    <a:lumOff val="35000"/>
                  </a:schemeClr>
                </a:solidFill>
                <a:latin typeface="Century Gothic" pitchFamily="34" charset="0"/>
              </a:rPr>
              <a:t>be </a:t>
            </a:r>
            <a:r>
              <a:rPr lang="en-US" b="1" dirty="0" smtClean="0">
                <a:solidFill>
                  <a:schemeClr val="tx1">
                    <a:lumMod val="65000"/>
                    <a:lumOff val="35000"/>
                  </a:schemeClr>
                </a:solidFill>
                <a:latin typeface="Century Gothic" pitchFamily="34" charset="0"/>
              </a:rPr>
              <a:t>respected</a:t>
            </a:r>
            <a:r>
              <a:rPr lang="en-US" dirty="0" smtClean="0">
                <a:solidFill>
                  <a:schemeClr val="tx1">
                    <a:lumMod val="65000"/>
                    <a:lumOff val="35000"/>
                  </a:schemeClr>
                </a:solidFill>
                <a:latin typeface="Century Gothic" pitchFamily="34" charset="0"/>
              </a:rPr>
              <a:t>. Every precaution </a:t>
            </a:r>
            <a:r>
              <a:rPr lang="en-US" dirty="0">
                <a:solidFill>
                  <a:schemeClr val="tx1">
                    <a:lumMod val="65000"/>
                    <a:lumOff val="35000"/>
                  </a:schemeClr>
                </a:solidFill>
                <a:latin typeface="Century Gothic" pitchFamily="34" charset="0"/>
              </a:rPr>
              <a:t>should be taken to respect the </a:t>
            </a:r>
            <a:r>
              <a:rPr lang="en-US" b="1" dirty="0">
                <a:solidFill>
                  <a:schemeClr val="tx1">
                    <a:lumMod val="65000"/>
                    <a:lumOff val="35000"/>
                  </a:schemeClr>
                </a:solidFill>
                <a:latin typeface="Century Gothic" pitchFamily="34" charset="0"/>
              </a:rPr>
              <a:t>privacy </a:t>
            </a:r>
            <a:r>
              <a:rPr lang="en-US" dirty="0">
                <a:solidFill>
                  <a:schemeClr val="tx1">
                    <a:lumMod val="65000"/>
                    <a:lumOff val="35000"/>
                  </a:schemeClr>
                </a:solidFill>
                <a:latin typeface="Century Gothic" pitchFamily="34" charset="0"/>
              </a:rPr>
              <a:t>of </a:t>
            </a:r>
            <a:r>
              <a:rPr lang="en-US" dirty="0" smtClean="0">
                <a:solidFill>
                  <a:schemeClr val="tx1">
                    <a:lumMod val="65000"/>
                    <a:lumOff val="35000"/>
                  </a:schemeClr>
                </a:solidFill>
                <a:latin typeface="Century Gothic" pitchFamily="34" charset="0"/>
              </a:rPr>
              <a:t>the subject </a:t>
            </a:r>
            <a:r>
              <a:rPr lang="en-US" dirty="0">
                <a:solidFill>
                  <a:schemeClr val="tx1">
                    <a:lumMod val="65000"/>
                    <a:lumOff val="35000"/>
                  </a:schemeClr>
                </a:solidFill>
                <a:latin typeface="Century Gothic" pitchFamily="34" charset="0"/>
              </a:rPr>
              <a:t>and to </a:t>
            </a:r>
            <a:r>
              <a:rPr lang="en-US" b="1" dirty="0">
                <a:solidFill>
                  <a:schemeClr val="tx1">
                    <a:lumMod val="65000"/>
                    <a:lumOff val="35000"/>
                  </a:schemeClr>
                </a:solidFill>
                <a:latin typeface="Century Gothic" pitchFamily="34" charset="0"/>
              </a:rPr>
              <a:t>minimize</a:t>
            </a:r>
            <a:r>
              <a:rPr lang="en-US" dirty="0">
                <a:solidFill>
                  <a:schemeClr val="tx1">
                    <a:lumMod val="65000"/>
                    <a:lumOff val="35000"/>
                  </a:schemeClr>
                </a:solidFill>
                <a:latin typeface="Century Gothic" pitchFamily="34" charset="0"/>
              </a:rPr>
              <a:t> </a:t>
            </a:r>
            <a:r>
              <a:rPr lang="en-US" dirty="0" smtClean="0">
                <a:solidFill>
                  <a:schemeClr val="tx1">
                    <a:lumMod val="65000"/>
                    <a:lumOff val="35000"/>
                  </a:schemeClr>
                </a:solidFill>
                <a:latin typeface="Century Gothic" pitchFamily="34" charset="0"/>
              </a:rPr>
              <a:t>the impact </a:t>
            </a:r>
            <a:r>
              <a:rPr lang="en-US" dirty="0">
                <a:solidFill>
                  <a:schemeClr val="tx1">
                    <a:lumMod val="65000"/>
                    <a:lumOff val="35000"/>
                  </a:schemeClr>
                </a:solidFill>
                <a:latin typeface="Century Gothic" pitchFamily="34" charset="0"/>
              </a:rPr>
              <a:t>of the study on the subject's </a:t>
            </a:r>
            <a:r>
              <a:rPr lang="en-US" b="1" dirty="0">
                <a:solidFill>
                  <a:schemeClr val="tx1">
                    <a:lumMod val="65000"/>
                    <a:lumOff val="35000"/>
                  </a:schemeClr>
                </a:solidFill>
                <a:latin typeface="Century Gothic" pitchFamily="34" charset="0"/>
              </a:rPr>
              <a:t>physical and mental integrity </a:t>
            </a:r>
            <a:r>
              <a:rPr lang="en-US" dirty="0">
                <a:solidFill>
                  <a:schemeClr val="tx1">
                    <a:lumMod val="65000"/>
                    <a:lumOff val="35000"/>
                  </a:schemeClr>
                </a:solidFill>
                <a:latin typeface="Century Gothic" pitchFamily="34" charset="0"/>
              </a:rPr>
              <a:t>and on </a:t>
            </a:r>
            <a:r>
              <a:rPr lang="en-US" dirty="0" smtClean="0">
                <a:solidFill>
                  <a:schemeClr val="tx1">
                    <a:lumMod val="65000"/>
                    <a:lumOff val="35000"/>
                  </a:schemeClr>
                </a:solidFill>
                <a:latin typeface="Century Gothic" pitchFamily="34" charset="0"/>
              </a:rPr>
              <a:t>the personality of the subject. </a:t>
            </a:r>
          </a:p>
          <a:p>
            <a:pPr marL="109728" indent="0">
              <a:buNone/>
            </a:pPr>
            <a:endParaRPr lang="en-US" dirty="0">
              <a:solidFill>
                <a:schemeClr val="tx1">
                  <a:lumMod val="65000"/>
                  <a:lumOff val="35000"/>
                </a:schemeClr>
              </a:solidFill>
              <a:latin typeface="Century Gothic" pitchFamily="34" charset="0"/>
            </a:endParaRPr>
          </a:p>
          <a:p>
            <a:pPr marL="109728" indent="0">
              <a:buNone/>
            </a:pPr>
            <a:r>
              <a:rPr lang="en-US" dirty="0" smtClean="0">
                <a:solidFill>
                  <a:schemeClr val="tx1">
                    <a:lumMod val="65000"/>
                    <a:lumOff val="35000"/>
                  </a:schemeClr>
                </a:solidFill>
                <a:latin typeface="Century Gothic" pitchFamily="34" charset="0"/>
              </a:rPr>
              <a:t>For more info</a:t>
            </a:r>
          </a:p>
          <a:p>
            <a:pPr marL="109728" indent="0">
              <a:buNone/>
            </a:pPr>
            <a:r>
              <a:rPr lang="en-US" sz="2200" b="1" dirty="0" smtClean="0">
                <a:solidFill>
                  <a:schemeClr val="tx1">
                    <a:lumMod val="65000"/>
                    <a:lumOff val="35000"/>
                  </a:schemeClr>
                </a:solidFill>
                <a:latin typeface="Century Gothic" pitchFamily="34" charset="0"/>
                <a:hlinkClick r:id="rId2"/>
              </a:rPr>
              <a:t>http</a:t>
            </a:r>
            <a:r>
              <a:rPr lang="en-US" sz="2200" b="1" dirty="0">
                <a:solidFill>
                  <a:schemeClr val="tx1">
                    <a:lumMod val="65000"/>
                    <a:lumOff val="35000"/>
                  </a:schemeClr>
                </a:solidFill>
                <a:latin typeface="Century Gothic" pitchFamily="34" charset="0"/>
                <a:hlinkClick r:id="rId2"/>
              </a:rPr>
              <a:t>://</a:t>
            </a:r>
            <a:r>
              <a:rPr lang="en-US" sz="2200" b="1" dirty="0" smtClean="0">
                <a:solidFill>
                  <a:schemeClr val="tx1">
                    <a:lumMod val="65000"/>
                    <a:lumOff val="35000"/>
                  </a:schemeClr>
                </a:solidFill>
                <a:latin typeface="Century Gothic" pitchFamily="34" charset="0"/>
                <a:hlinkClick r:id="rId2"/>
              </a:rPr>
              <a:t>www.iospress.nl/authco/bir/bir_ethical_considerations.pdf</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human research</a:t>
            </a:r>
            <a:endParaRPr lang="en-US" sz="2800" dirty="0" smtClean="0"/>
          </a:p>
        </p:txBody>
      </p:sp>
    </p:spTree>
    <p:extLst>
      <p:ext uri="{BB962C8B-B14F-4D97-AF65-F5344CB8AC3E}">
        <p14:creationId xmlns:p14="http://schemas.microsoft.com/office/powerpoint/2010/main" xmlns="" val="12200437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rmAutofit fontScale="92500" lnSpcReduction="20000"/>
          </a:bodyPr>
          <a:lstStyle/>
          <a:p>
            <a:r>
              <a:rPr lang="en-US" dirty="0" smtClean="0">
                <a:solidFill>
                  <a:schemeClr val="tx1">
                    <a:lumMod val="75000"/>
                    <a:lumOff val="25000"/>
                  </a:schemeClr>
                </a:solidFill>
                <a:latin typeface="Century Gothic" pitchFamily="34" charset="0"/>
              </a:rPr>
              <a:t>A significant change in the treatment of the recently dead occurred when the National Health Service was born in 1948, marking a significant change of attitude in </a:t>
            </a:r>
            <a:r>
              <a:rPr lang="en-US" dirty="0" smtClean="0">
                <a:solidFill>
                  <a:schemeClr val="tx1">
                    <a:lumMod val="75000"/>
                    <a:lumOff val="25000"/>
                  </a:schemeClr>
                </a:solidFill>
                <a:latin typeface="Century Gothic" pitchFamily="34" charset="0"/>
              </a:rPr>
              <a:t>care taken for postmortem studies. </a:t>
            </a:r>
          </a:p>
          <a:p>
            <a:pPr>
              <a:buNone/>
            </a:pPr>
            <a:endParaRPr lang="en-US" dirty="0" smtClean="0">
              <a:solidFill>
                <a:schemeClr val="tx1">
                  <a:lumMod val="75000"/>
                  <a:lumOff val="25000"/>
                </a:schemeClr>
              </a:solidFill>
              <a:latin typeface="Century Gothic" pitchFamily="34" charset="0"/>
            </a:endParaRPr>
          </a:p>
          <a:p>
            <a:r>
              <a:rPr lang="en-US" dirty="0" smtClean="0">
                <a:solidFill>
                  <a:schemeClr val="tx1">
                    <a:lumMod val="75000"/>
                    <a:lumOff val="25000"/>
                  </a:schemeClr>
                </a:solidFill>
                <a:latin typeface="Century Gothic" pitchFamily="34" charset="0"/>
              </a:rPr>
              <a:t>For </a:t>
            </a:r>
            <a:r>
              <a:rPr lang="en-US" dirty="0" smtClean="0">
                <a:solidFill>
                  <a:schemeClr val="tx1">
                    <a:lumMod val="75000"/>
                    <a:lumOff val="25000"/>
                  </a:schemeClr>
                </a:solidFill>
                <a:latin typeface="Century Gothic" pitchFamily="34" charset="0"/>
              </a:rPr>
              <a:t>the first time in </a:t>
            </a:r>
            <a:r>
              <a:rPr lang="en-US" dirty="0" smtClean="0">
                <a:solidFill>
                  <a:schemeClr val="tx1">
                    <a:lumMod val="75000"/>
                    <a:lumOff val="25000"/>
                  </a:schemeClr>
                </a:solidFill>
                <a:latin typeface="Century Gothic" pitchFamily="34" charset="0"/>
              </a:rPr>
              <a:t>Western </a:t>
            </a:r>
            <a:r>
              <a:rPr lang="en-US" dirty="0" smtClean="0">
                <a:solidFill>
                  <a:schemeClr val="tx1">
                    <a:lumMod val="75000"/>
                    <a:lumOff val="25000"/>
                  </a:schemeClr>
                </a:solidFill>
                <a:latin typeface="Century Gothic" pitchFamily="34" charset="0"/>
              </a:rPr>
              <a:t>history, there evolved equilibrium between the number of bodies freely available and the number required for teaching and research. </a:t>
            </a:r>
            <a:endParaRPr lang="en-US" dirty="0" smtClean="0">
              <a:solidFill>
                <a:schemeClr val="tx1">
                  <a:lumMod val="75000"/>
                  <a:lumOff val="25000"/>
                </a:schemeClr>
              </a:solidFill>
              <a:latin typeface="Century Gothic" pitchFamily="34" charset="0"/>
            </a:endParaRPr>
          </a:p>
          <a:p>
            <a:pPr>
              <a:buNone/>
            </a:pPr>
            <a:endParaRPr lang="en-US" dirty="0" smtClean="0">
              <a:solidFill>
                <a:schemeClr val="tx1">
                  <a:lumMod val="75000"/>
                  <a:lumOff val="25000"/>
                </a:schemeClr>
              </a:solidFill>
              <a:latin typeface="Century Gothic" pitchFamily="34" charset="0"/>
            </a:endParaRPr>
          </a:p>
          <a:p>
            <a:r>
              <a:rPr lang="en-US" dirty="0" smtClean="0">
                <a:solidFill>
                  <a:schemeClr val="tx1">
                    <a:lumMod val="75000"/>
                    <a:lumOff val="25000"/>
                  </a:schemeClr>
                </a:solidFill>
                <a:latin typeface="Century Gothic" pitchFamily="34" charset="0"/>
              </a:rPr>
              <a:t>Bodies </a:t>
            </a:r>
            <a:r>
              <a:rPr lang="en-US" dirty="0" smtClean="0">
                <a:solidFill>
                  <a:schemeClr val="tx1">
                    <a:lumMod val="75000"/>
                    <a:lumOff val="25000"/>
                  </a:schemeClr>
                </a:solidFill>
                <a:latin typeface="Century Gothic" pitchFamily="34" charset="0"/>
              </a:rPr>
              <a:t>for donation, teaching and research were provided in a spirit of trust and generosity, by voluntary public donation, motivated by altruism</a:t>
            </a:r>
            <a:r>
              <a:rPr lang="en-US" dirty="0" smtClean="0">
                <a:solidFill>
                  <a:schemeClr val="tx1">
                    <a:lumMod val="75000"/>
                    <a:lumOff val="25000"/>
                  </a:schemeClr>
                </a:solidFill>
                <a:latin typeface="Century Gothic" pitchFamily="34" charset="0"/>
              </a:rPr>
              <a:t>.</a:t>
            </a:r>
            <a:endParaRPr lang="en-US" dirty="0" smtClean="0">
              <a:solidFill>
                <a:schemeClr val="tx1">
                  <a:lumMod val="75000"/>
                  <a:lumOff val="2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a:t>
            </a:r>
            <a:r>
              <a:rPr lang="en-US" sz="2800" b="1" dirty="0" smtClean="0"/>
              <a:t>postmortem studies</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rmAutofit/>
          </a:bodyPr>
          <a:lstStyle/>
          <a:p>
            <a:r>
              <a:rPr lang="en-US" dirty="0" smtClean="0">
                <a:solidFill>
                  <a:schemeClr val="tx1">
                    <a:lumMod val="75000"/>
                    <a:lumOff val="25000"/>
                  </a:schemeClr>
                </a:solidFill>
                <a:latin typeface="Century Gothic" pitchFamily="34" charset="0"/>
              </a:rPr>
              <a:t>From 1961 and the establishment of Human Tissue Act (HTA), organs, tissues, and body parts—obtained from post-mortem examinations—required a </a:t>
            </a:r>
            <a:r>
              <a:rPr lang="en-US" b="1" dirty="0" smtClean="0">
                <a:solidFill>
                  <a:schemeClr val="tx1">
                    <a:lumMod val="75000"/>
                    <a:lumOff val="25000"/>
                  </a:schemeClr>
                </a:solidFill>
                <a:latin typeface="Century Gothic" pitchFamily="34" charset="0"/>
              </a:rPr>
              <a:t>consent procedure</a:t>
            </a:r>
            <a:r>
              <a:rPr lang="en-US" dirty="0" smtClean="0">
                <a:solidFill>
                  <a:schemeClr val="tx1">
                    <a:lumMod val="75000"/>
                    <a:lumOff val="25000"/>
                  </a:schemeClr>
                </a:solidFill>
                <a:latin typeface="Century Gothic" pitchFamily="34" charset="0"/>
              </a:rPr>
              <a:t>; the HTA obligates clinicians to enquire whether any surviving relatives of a deceased person might object to the body being used for therapeutic purposes, medical education, or research. </a:t>
            </a:r>
            <a:endParaRPr lang="en-US" dirty="0" smtClean="0">
              <a:solidFill>
                <a:schemeClr val="tx1">
                  <a:lumMod val="75000"/>
                  <a:lumOff val="2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a:t>
            </a:r>
            <a:r>
              <a:rPr lang="en-US" sz="2800" b="1" dirty="0" smtClean="0"/>
              <a:t>postmortem studies</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176346"/>
          </a:xfrm>
        </p:spPr>
        <p:txBody>
          <a:bodyPr>
            <a:normAutofit/>
          </a:bodyPr>
          <a:lstStyle/>
          <a:p>
            <a:r>
              <a:rPr lang="en-US" dirty="0" smtClean="0">
                <a:solidFill>
                  <a:schemeClr val="tx1">
                    <a:lumMod val="65000"/>
                    <a:lumOff val="35000"/>
                  </a:schemeClr>
                </a:solidFill>
                <a:latin typeface="Century Gothic" pitchFamily="34" charset="0"/>
              </a:rPr>
              <a:t>Strict requirements of </a:t>
            </a:r>
            <a:r>
              <a:rPr lang="en-US" b="1" dirty="0" smtClean="0">
                <a:solidFill>
                  <a:schemeClr val="tx1">
                    <a:lumMod val="65000"/>
                    <a:lumOff val="35000"/>
                  </a:schemeClr>
                </a:solidFill>
                <a:latin typeface="Century Gothic" pitchFamily="34" charset="0"/>
              </a:rPr>
              <a:t>informed consent </a:t>
            </a:r>
            <a:r>
              <a:rPr lang="en-US" dirty="0" smtClean="0">
                <a:solidFill>
                  <a:schemeClr val="tx1">
                    <a:lumMod val="65000"/>
                    <a:lumOff val="35000"/>
                  </a:schemeClr>
                </a:solidFill>
                <a:latin typeface="Century Gothic" pitchFamily="34" charset="0"/>
              </a:rPr>
              <a:t>tend to inhibit medical research conduct, in particular </a:t>
            </a:r>
            <a:r>
              <a:rPr lang="en-US" dirty="0" smtClean="0">
                <a:solidFill>
                  <a:schemeClr val="tx1">
                    <a:lumMod val="65000"/>
                    <a:lumOff val="35000"/>
                  </a:schemeClr>
                </a:solidFill>
                <a:latin typeface="Century Gothic" pitchFamily="34" charset="0"/>
              </a:rPr>
              <a:t>research </a:t>
            </a:r>
            <a:r>
              <a:rPr lang="en-US" dirty="0" smtClean="0">
                <a:solidFill>
                  <a:schemeClr val="tx1">
                    <a:lumMod val="65000"/>
                    <a:lumOff val="35000"/>
                  </a:schemeClr>
                </a:solidFill>
                <a:latin typeface="Century Gothic" pitchFamily="34" charset="0"/>
              </a:rPr>
              <a:t>on </a:t>
            </a:r>
            <a:r>
              <a:rPr lang="en-US" dirty="0" smtClean="0">
                <a:solidFill>
                  <a:schemeClr val="tx1">
                    <a:lumMod val="65000"/>
                    <a:lumOff val="35000"/>
                  </a:schemeClr>
                </a:solidFill>
                <a:latin typeface="Century Gothic" pitchFamily="34" charset="0"/>
              </a:rPr>
              <a:t>the </a:t>
            </a:r>
            <a:r>
              <a:rPr lang="en-US" b="1" dirty="0" smtClean="0">
                <a:solidFill>
                  <a:schemeClr val="tx1">
                    <a:lumMod val="65000"/>
                    <a:lumOff val="35000"/>
                  </a:schemeClr>
                </a:solidFill>
                <a:latin typeface="Century Gothic" pitchFamily="34" charset="0"/>
              </a:rPr>
              <a:t>post-mortem </a:t>
            </a:r>
            <a:r>
              <a:rPr lang="en-US" b="1" dirty="0" smtClean="0">
                <a:solidFill>
                  <a:schemeClr val="tx1">
                    <a:lumMod val="65000"/>
                    <a:lumOff val="35000"/>
                  </a:schemeClr>
                </a:solidFill>
                <a:latin typeface="Century Gothic" pitchFamily="34" charset="0"/>
              </a:rPr>
              <a:t>brain</a:t>
            </a:r>
            <a:r>
              <a:rPr lang="en-US" dirty="0" smtClean="0">
                <a:solidFill>
                  <a:schemeClr val="tx1">
                    <a:lumMod val="65000"/>
                    <a:lumOff val="35000"/>
                  </a:schemeClr>
                </a:solidFill>
                <a:latin typeface="Century Gothic" pitchFamily="34" charset="0"/>
              </a:rPr>
              <a:t>, which is one of the important research areas for </a:t>
            </a:r>
            <a:r>
              <a:rPr lang="en-US" dirty="0" smtClean="0">
                <a:solidFill>
                  <a:schemeClr val="tx1">
                    <a:lumMod val="65000"/>
                    <a:lumOff val="35000"/>
                  </a:schemeClr>
                </a:solidFill>
                <a:latin typeface="Century Gothic" pitchFamily="34" charset="0"/>
              </a:rPr>
              <a:t>clarification </a:t>
            </a:r>
            <a:r>
              <a:rPr lang="en-US" dirty="0" smtClean="0">
                <a:solidFill>
                  <a:schemeClr val="tx1">
                    <a:lumMod val="65000"/>
                    <a:lumOff val="35000"/>
                  </a:schemeClr>
                </a:solidFill>
                <a:latin typeface="Century Gothic" pitchFamily="34" charset="0"/>
              </a:rPr>
              <a:t>of pathogenesis and </a:t>
            </a:r>
            <a:r>
              <a:rPr lang="en-US" dirty="0" err="1" smtClean="0">
                <a:solidFill>
                  <a:schemeClr val="tx1">
                    <a:lumMod val="65000"/>
                    <a:lumOff val="35000"/>
                  </a:schemeClr>
                </a:solidFill>
                <a:latin typeface="Century Gothic" pitchFamily="34" charset="0"/>
              </a:rPr>
              <a:t>pathophysiology</a:t>
            </a:r>
            <a:r>
              <a:rPr lang="en-US" dirty="0" smtClean="0">
                <a:solidFill>
                  <a:schemeClr val="tx1">
                    <a:lumMod val="65000"/>
                    <a:lumOff val="35000"/>
                  </a:schemeClr>
                </a:solidFill>
                <a:latin typeface="Century Gothic" pitchFamily="34" charset="0"/>
              </a:rPr>
              <a:t> of mental disorders.</a:t>
            </a:r>
            <a:endParaRPr lang="en-US" dirty="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a:t>
            </a:r>
            <a:r>
              <a:rPr lang="en-US" sz="2800" b="1" dirty="0" smtClean="0"/>
              <a:t>post mortem studies</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839200" cy="6324600"/>
          </a:xfrm>
        </p:spPr>
        <p:txBody>
          <a:bodyPr>
            <a:normAutofit/>
          </a:bodyPr>
          <a:lstStyle/>
          <a:p>
            <a:r>
              <a:rPr lang="en-US" dirty="0" smtClean="0">
                <a:solidFill>
                  <a:schemeClr val="tx1">
                    <a:lumMod val="65000"/>
                    <a:lumOff val="35000"/>
                  </a:schemeClr>
                </a:solidFill>
                <a:latin typeface="Century Gothic" pitchFamily="34" charset="0"/>
              </a:rPr>
              <a:t>All medically related confidences disclosed by a patient to a physician and information contained within a deceased patient’s medical record, including information entered postmortem, should be kept confidential to the greatest possible degree. </a:t>
            </a:r>
            <a:endParaRPr lang="en-US" dirty="0" smtClean="0">
              <a:solidFill>
                <a:schemeClr val="tx1">
                  <a:lumMod val="65000"/>
                  <a:lumOff val="35000"/>
                </a:schemeClr>
              </a:solidFill>
              <a:latin typeface="Century Gothic" pitchFamily="34" charset="0"/>
            </a:endParaRPr>
          </a:p>
          <a:p>
            <a:pPr>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However</a:t>
            </a:r>
            <a:r>
              <a:rPr lang="en-US" dirty="0" smtClean="0">
                <a:solidFill>
                  <a:schemeClr val="tx1">
                    <a:lumMod val="65000"/>
                    <a:lumOff val="35000"/>
                  </a:schemeClr>
                </a:solidFill>
                <a:latin typeface="Century Gothic" pitchFamily="34" charset="0"/>
              </a:rPr>
              <a:t>, the obligation to safeguard patient confidences is subject to certain exceptions that are ethically and legally justifiable because of overriding societal </a:t>
            </a:r>
            <a:r>
              <a:rPr lang="en-US" dirty="0" smtClean="0">
                <a:solidFill>
                  <a:schemeClr val="tx1">
                    <a:lumMod val="65000"/>
                    <a:lumOff val="35000"/>
                  </a:schemeClr>
                </a:solidFill>
                <a:latin typeface="Century Gothic" pitchFamily="34" charset="0"/>
              </a:rPr>
              <a:t>considerations. </a:t>
            </a: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763000" cy="1143000"/>
          </a:xfrm>
        </p:spPr>
        <p:txBody>
          <a:bodyPr>
            <a:noAutofit/>
          </a:bodyPr>
          <a:lstStyle/>
          <a:p>
            <a:r>
              <a:rPr lang="en-US" sz="2800" dirty="0" smtClean="0"/>
              <a:t>Confidentiality of Medical Information Postmortem</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839200" cy="6324600"/>
          </a:xfrm>
        </p:spPr>
        <p:txBody>
          <a:bodyPr>
            <a:normAutofit/>
          </a:bodyPr>
          <a:lstStyle/>
          <a:p>
            <a:r>
              <a:rPr lang="en-US" dirty="0" smtClean="0">
                <a:solidFill>
                  <a:schemeClr val="tx1">
                    <a:lumMod val="65000"/>
                    <a:lumOff val="35000"/>
                  </a:schemeClr>
                </a:solidFill>
                <a:latin typeface="Century Gothic" pitchFamily="34" charset="0"/>
              </a:rPr>
              <a:t>At their strongest, confidentiality protections after death would be equal to those in force during a patient’s life. Thus, if information about a patient may be ethically disclosed during life, it likewise may be disclosed after the patient has died.</a:t>
            </a:r>
          </a:p>
          <a:p>
            <a:pPr>
              <a:buNone/>
            </a:pPr>
            <a:r>
              <a:rPr lang="en-US" b="1" dirty="0" smtClean="0">
                <a:solidFill>
                  <a:schemeClr val="tx1">
                    <a:lumMod val="65000"/>
                    <a:lumOff val="35000"/>
                  </a:schemeClr>
                </a:solidFill>
                <a:latin typeface="Century Gothic" pitchFamily="34" charset="0"/>
              </a:rPr>
              <a:t>				</a:t>
            </a: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763000" cy="1143000"/>
          </a:xfrm>
        </p:spPr>
        <p:txBody>
          <a:bodyPr>
            <a:noAutofit/>
          </a:bodyPr>
          <a:lstStyle/>
          <a:p>
            <a:r>
              <a:rPr lang="en-US" sz="2800" dirty="0" smtClean="0"/>
              <a:t>Confidentiality of Medical Information Postmortem</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839200" cy="6324600"/>
          </a:xfrm>
        </p:spPr>
        <p:txBody>
          <a:bodyPr>
            <a:normAutofit/>
          </a:bodyPr>
          <a:lstStyle/>
          <a:p>
            <a:r>
              <a:rPr lang="en-US" dirty="0" smtClean="0">
                <a:solidFill>
                  <a:schemeClr val="tx1">
                    <a:lumMod val="65000"/>
                    <a:lumOff val="35000"/>
                  </a:schemeClr>
                </a:solidFill>
                <a:latin typeface="Century Gothic" pitchFamily="34" charset="0"/>
              </a:rPr>
              <a:t>Disclosure of medical information postmortem for research and educational purposes is appropriate as long as confidentiality is maintained to the greatest possible degree by </a:t>
            </a:r>
            <a:r>
              <a:rPr lang="en-US" b="1" dirty="0" smtClean="0">
                <a:solidFill>
                  <a:schemeClr val="tx1">
                    <a:lumMod val="65000"/>
                    <a:lumOff val="35000"/>
                  </a:schemeClr>
                </a:solidFill>
                <a:latin typeface="Century Gothic" pitchFamily="34" charset="0"/>
              </a:rPr>
              <a:t>removing any individual identifiers. </a:t>
            </a:r>
            <a:endParaRPr lang="en-US" b="1" dirty="0" smtClean="0">
              <a:solidFill>
                <a:schemeClr val="tx1">
                  <a:lumMod val="65000"/>
                  <a:lumOff val="35000"/>
                </a:schemeClr>
              </a:solidFill>
              <a:latin typeface="Century Gothic" pitchFamily="34" charset="0"/>
            </a:endParaRPr>
          </a:p>
          <a:p>
            <a:r>
              <a:rPr lang="en-US" i="1" dirty="0" smtClean="0">
                <a:solidFill>
                  <a:schemeClr val="tx1">
                    <a:lumMod val="65000"/>
                    <a:lumOff val="35000"/>
                  </a:schemeClr>
                </a:solidFill>
                <a:latin typeface="Century Gothic" pitchFamily="34" charset="0"/>
              </a:rPr>
              <a:t>As in the case with Dr. </a:t>
            </a:r>
            <a:r>
              <a:rPr lang="en-US" i="1" dirty="0" err="1" smtClean="0">
                <a:solidFill>
                  <a:schemeClr val="tx1">
                    <a:lumMod val="65000"/>
                    <a:lumOff val="35000"/>
                  </a:schemeClr>
                </a:solidFill>
                <a:latin typeface="Century Gothic" pitchFamily="34" charset="0"/>
              </a:rPr>
              <a:t>Broca’s</a:t>
            </a:r>
            <a:r>
              <a:rPr lang="en-US" i="1" dirty="0" smtClean="0">
                <a:solidFill>
                  <a:schemeClr val="tx1">
                    <a:lumMod val="65000"/>
                    <a:lumOff val="35000"/>
                  </a:schemeClr>
                </a:solidFill>
                <a:latin typeface="Century Gothic" pitchFamily="34" charset="0"/>
              </a:rPr>
              <a:t> patient “Tan”, whose personal identification was kept confidential. </a:t>
            </a:r>
            <a:r>
              <a:rPr lang="en-US" i="1" dirty="0" smtClean="0">
                <a:solidFill>
                  <a:schemeClr val="tx1">
                    <a:lumMod val="65000"/>
                    <a:lumOff val="35000"/>
                  </a:schemeClr>
                </a:solidFill>
                <a:latin typeface="Century Gothic" pitchFamily="34" charset="0"/>
              </a:rPr>
              <a:t>	</a:t>
            </a: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763000" cy="1143000"/>
          </a:xfrm>
        </p:spPr>
        <p:txBody>
          <a:bodyPr>
            <a:noAutofit/>
          </a:bodyPr>
          <a:lstStyle/>
          <a:p>
            <a:r>
              <a:rPr lang="en-US" sz="2800" dirty="0" smtClean="0"/>
              <a:t>Confidentiality of Medical Information Postmortem</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6781800"/>
          </a:xfrm>
        </p:spPr>
        <p:txBody>
          <a:bodyPr>
            <a:normAutofit fontScale="92500" lnSpcReduction="10000"/>
          </a:bodyPr>
          <a:lstStyle/>
          <a:p>
            <a:r>
              <a:rPr lang="en-US" dirty="0" smtClean="0">
                <a:solidFill>
                  <a:schemeClr val="tx1">
                    <a:lumMod val="65000"/>
                    <a:lumOff val="35000"/>
                  </a:schemeClr>
                </a:solidFill>
                <a:latin typeface="Century Gothic" pitchFamily="34" charset="0"/>
              </a:rPr>
              <a:t>Using animals in research affords the scientist to monitor reactions to stimuli and other variables in complex organs and tissue, while allowing the scientist to minimize environmental variables</a:t>
            </a:r>
            <a:r>
              <a:rPr lang="en-US" dirty="0" smtClean="0">
                <a:solidFill>
                  <a:schemeClr val="tx1">
                    <a:lumMod val="65000"/>
                    <a:lumOff val="35000"/>
                  </a:schemeClr>
                </a:solidFill>
                <a:latin typeface="Century Gothic" pitchFamily="34" charset="0"/>
              </a:rPr>
              <a:t>.</a:t>
            </a:r>
          </a:p>
          <a:p>
            <a:pPr>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Animals are used in scientific research to further science in many arenas. They are used most often in the following cases</a:t>
            </a:r>
            <a:r>
              <a:rPr lang="en-US" dirty="0" smtClean="0">
                <a:solidFill>
                  <a:schemeClr val="tx1">
                    <a:lumMod val="65000"/>
                    <a:lumOff val="35000"/>
                  </a:schemeClr>
                </a:solidFill>
                <a:latin typeface="Century Gothic" pitchFamily="34" charset="0"/>
              </a:rPr>
              <a:t>:</a:t>
            </a:r>
          </a:p>
          <a:p>
            <a:pPr>
              <a:buNone/>
            </a:pPr>
            <a:r>
              <a:rPr lang="en-US" sz="2200" dirty="0" smtClean="0">
                <a:solidFill>
                  <a:schemeClr val="tx2">
                    <a:lumMod val="75000"/>
                  </a:schemeClr>
                </a:solidFill>
              </a:rPr>
              <a:t>	Disease </a:t>
            </a:r>
            <a:r>
              <a:rPr lang="en-US" sz="2200" dirty="0" smtClean="0">
                <a:solidFill>
                  <a:schemeClr val="tx2">
                    <a:lumMod val="75000"/>
                  </a:schemeClr>
                </a:solidFill>
              </a:rPr>
              <a:t>Treatment </a:t>
            </a:r>
            <a:r>
              <a:rPr lang="en-US" sz="2200" dirty="0" smtClean="0">
                <a:solidFill>
                  <a:schemeClr val="tx2">
                    <a:lumMod val="75000"/>
                  </a:schemeClr>
                </a:solidFill>
              </a:rPr>
              <a:t>/Prevention </a:t>
            </a:r>
            <a:endParaRPr lang="en-US" sz="2200" dirty="0" smtClean="0">
              <a:solidFill>
                <a:schemeClr val="tx2">
                  <a:lumMod val="75000"/>
                </a:schemeClr>
              </a:solidFill>
            </a:endParaRPr>
          </a:p>
          <a:p>
            <a:pPr>
              <a:buNone/>
            </a:pPr>
            <a:r>
              <a:rPr lang="en-US" sz="2200" dirty="0" smtClean="0">
                <a:solidFill>
                  <a:schemeClr val="tx2">
                    <a:lumMod val="75000"/>
                  </a:schemeClr>
                </a:solidFill>
              </a:rPr>
              <a:t>	Correlates between brain lesions and behavior</a:t>
            </a:r>
            <a:endParaRPr lang="en-US" sz="2200" dirty="0" smtClean="0">
              <a:solidFill>
                <a:schemeClr val="tx2">
                  <a:lumMod val="75000"/>
                </a:schemeClr>
              </a:solidFill>
            </a:endParaRPr>
          </a:p>
          <a:p>
            <a:pPr>
              <a:buNone/>
            </a:pPr>
            <a:r>
              <a:rPr lang="en-US" sz="2200" dirty="0" smtClean="0">
                <a:solidFill>
                  <a:schemeClr val="tx2">
                    <a:lumMod val="75000"/>
                  </a:schemeClr>
                </a:solidFill>
              </a:rPr>
              <a:t>	Basic </a:t>
            </a:r>
            <a:r>
              <a:rPr lang="en-US" sz="2200" dirty="0" smtClean="0">
                <a:solidFill>
                  <a:schemeClr val="tx2">
                    <a:lumMod val="75000"/>
                  </a:schemeClr>
                </a:solidFill>
              </a:rPr>
              <a:t>Medical </a:t>
            </a:r>
            <a:r>
              <a:rPr lang="en-US" sz="2200" dirty="0" smtClean="0">
                <a:solidFill>
                  <a:schemeClr val="tx2">
                    <a:lumMod val="75000"/>
                  </a:schemeClr>
                </a:solidFill>
              </a:rPr>
              <a:t> Drug Testing </a:t>
            </a:r>
            <a:endParaRPr lang="en-US" sz="2200" dirty="0" smtClean="0">
              <a:solidFill>
                <a:schemeClr val="tx2">
                  <a:lumMod val="75000"/>
                </a:schemeClr>
              </a:solidFill>
            </a:endParaRPr>
          </a:p>
          <a:p>
            <a:pPr>
              <a:buNone/>
            </a:pPr>
            <a:r>
              <a:rPr lang="en-US" sz="2200" dirty="0" smtClean="0">
                <a:solidFill>
                  <a:schemeClr val="tx2">
                    <a:lumMod val="75000"/>
                  </a:schemeClr>
                </a:solidFill>
              </a:rPr>
              <a:t>	Medical </a:t>
            </a:r>
            <a:r>
              <a:rPr lang="en-US" sz="2200" dirty="0" smtClean="0">
                <a:solidFill>
                  <a:schemeClr val="tx2">
                    <a:lumMod val="75000"/>
                  </a:schemeClr>
                </a:solidFill>
              </a:rPr>
              <a:t>Diagnosis</a:t>
            </a:r>
            <a:r>
              <a:rPr lang="en-US" dirty="0" smtClean="0">
                <a:solidFill>
                  <a:schemeClr val="tx2">
                    <a:lumMod val="75000"/>
                  </a:schemeClr>
                </a:solidFill>
              </a:rPr>
              <a:t/>
            </a:r>
            <a:br>
              <a:rPr lang="en-US" dirty="0" smtClean="0">
                <a:solidFill>
                  <a:schemeClr val="tx2">
                    <a:lumMod val="75000"/>
                  </a:schemeClr>
                </a:solidFill>
              </a:rPr>
            </a:br>
            <a:r>
              <a:rPr lang="en-US" dirty="0" smtClean="0"/>
              <a:t/>
            </a:r>
            <a:br>
              <a:rPr lang="en-US" dirty="0" smtClean="0"/>
            </a:br>
            <a:endParaRPr lang="en-US"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763000" cy="1143000"/>
          </a:xfrm>
        </p:spPr>
        <p:txBody>
          <a:bodyPr>
            <a:noAutofit/>
          </a:bodyPr>
          <a:lstStyle/>
          <a:p>
            <a:r>
              <a:rPr lang="en-US" sz="2800" dirty="0" smtClean="0"/>
              <a:t>Animal Research </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389120"/>
          </a:xfrm>
        </p:spPr>
        <p:txBody>
          <a:bodyPr>
            <a:normAutofit/>
          </a:bodyPr>
          <a:lstStyle/>
          <a:p>
            <a:pPr algn="ctr">
              <a:buNone/>
            </a:pPr>
            <a:r>
              <a:rPr lang="en-US" dirty="0" smtClean="0">
                <a:solidFill>
                  <a:schemeClr val="tx1">
                    <a:lumMod val="65000"/>
                    <a:lumOff val="35000"/>
                  </a:schemeClr>
                </a:solidFill>
                <a:latin typeface="Century Gothic" pitchFamily="34" charset="0"/>
              </a:rPr>
              <a:t>There are </a:t>
            </a:r>
            <a:r>
              <a:rPr lang="en-US" b="1" dirty="0" smtClean="0">
                <a:solidFill>
                  <a:schemeClr val="tx1">
                    <a:lumMod val="65000"/>
                    <a:lumOff val="35000"/>
                  </a:schemeClr>
                </a:solidFill>
                <a:latin typeface="Century Gothic" pitchFamily="34" charset="0"/>
              </a:rPr>
              <a:t>numerous</a:t>
            </a:r>
            <a:r>
              <a:rPr lang="en-US" dirty="0" smtClean="0">
                <a:solidFill>
                  <a:schemeClr val="tx1">
                    <a:lumMod val="65000"/>
                    <a:lumOff val="35000"/>
                  </a:schemeClr>
                </a:solidFill>
                <a:latin typeface="Century Gothic" pitchFamily="34" charset="0"/>
              </a:rPr>
              <a:t> assumptions that can be used for this objective.</a:t>
            </a:r>
          </a:p>
          <a:p>
            <a:pPr algn="ctr">
              <a:buNone/>
            </a:pPr>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a:xfrm>
            <a:off x="457200" y="762000"/>
            <a:ext cx="8229600" cy="1143000"/>
          </a:xfrm>
        </p:spPr>
        <p:txBody>
          <a:bodyPr>
            <a:noAutofit/>
          </a:bodyPr>
          <a:lstStyle/>
          <a:p>
            <a:pPr algn="ctr"/>
            <a:r>
              <a:rPr lang="en-US" sz="2800" i="1" dirty="0" smtClean="0"/>
              <a:t>Important Note: Principles are any basic assumption that has been identified by research at this level of analysis</a:t>
            </a:r>
          </a:p>
        </p:txBody>
      </p:sp>
    </p:spTree>
    <p:extLst>
      <p:ext uri="{BB962C8B-B14F-4D97-AF65-F5344CB8AC3E}">
        <p14:creationId xmlns:p14="http://schemas.microsoft.com/office/powerpoint/2010/main" xmlns="" val="23353584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6781800"/>
          </a:xfrm>
        </p:spPr>
        <p:txBody>
          <a:bodyPr>
            <a:normAutofit/>
          </a:bodyPr>
          <a:lstStyle/>
          <a:p>
            <a:r>
              <a:rPr lang="en-US" dirty="0" smtClean="0">
                <a:solidFill>
                  <a:schemeClr val="tx1">
                    <a:lumMod val="65000"/>
                    <a:lumOff val="35000"/>
                  </a:schemeClr>
                </a:solidFill>
                <a:latin typeface="Century Gothic" pitchFamily="34" charset="0"/>
              </a:rPr>
              <a:t>The following guidelines were developed by the American Psychological Association (APA) for use by psychologists working with nonhuman animals</a:t>
            </a:r>
            <a:r>
              <a:rPr lang="en-US" dirty="0" smtClean="0">
                <a:solidFill>
                  <a:schemeClr val="tx1">
                    <a:lumMod val="65000"/>
                    <a:lumOff val="35000"/>
                  </a:schemeClr>
                </a:solidFill>
                <a:latin typeface="Century Gothic" pitchFamily="34" charset="0"/>
              </a:rPr>
              <a:t>.</a:t>
            </a:r>
          </a:p>
          <a:p>
            <a:pPr>
              <a:buNone/>
            </a:pPr>
            <a:r>
              <a:rPr lang="en-US" sz="2400" dirty="0" smtClean="0">
                <a:solidFill>
                  <a:schemeClr val="tx2">
                    <a:lumMod val="75000"/>
                  </a:schemeClr>
                </a:solidFill>
                <a:latin typeface="Century Gothic" pitchFamily="34" charset="0"/>
              </a:rPr>
              <a:t>I. Justification of the </a:t>
            </a:r>
            <a:r>
              <a:rPr lang="en-US" sz="2400" dirty="0" smtClean="0">
                <a:solidFill>
                  <a:schemeClr val="tx2">
                    <a:lumMod val="75000"/>
                  </a:schemeClr>
                </a:solidFill>
                <a:latin typeface="Century Gothic" pitchFamily="34" charset="0"/>
              </a:rPr>
              <a:t>Research</a:t>
            </a:r>
          </a:p>
          <a:p>
            <a:pPr>
              <a:buNone/>
            </a:pPr>
            <a:r>
              <a:rPr lang="en-US" sz="2400" dirty="0" smtClean="0">
                <a:solidFill>
                  <a:schemeClr val="tx2">
                    <a:lumMod val="75000"/>
                  </a:schemeClr>
                </a:solidFill>
                <a:latin typeface="Century Gothic" pitchFamily="34" charset="0"/>
              </a:rPr>
              <a:t>II. </a:t>
            </a:r>
            <a:r>
              <a:rPr lang="en-US" sz="2400" dirty="0" smtClean="0">
                <a:solidFill>
                  <a:schemeClr val="tx2">
                    <a:lumMod val="75000"/>
                  </a:schemeClr>
                </a:solidFill>
                <a:latin typeface="Century Gothic" pitchFamily="34" charset="0"/>
              </a:rPr>
              <a:t>Personnel</a:t>
            </a:r>
          </a:p>
          <a:p>
            <a:pPr>
              <a:buNone/>
            </a:pPr>
            <a:r>
              <a:rPr lang="en-US" sz="2400" dirty="0" smtClean="0">
                <a:solidFill>
                  <a:schemeClr val="tx2">
                    <a:lumMod val="75000"/>
                  </a:schemeClr>
                </a:solidFill>
                <a:latin typeface="Century Gothic" pitchFamily="34" charset="0"/>
              </a:rPr>
              <a:t>III. Care and Housing of </a:t>
            </a:r>
            <a:r>
              <a:rPr lang="en-US" sz="2400" dirty="0" smtClean="0">
                <a:solidFill>
                  <a:schemeClr val="tx2">
                    <a:lumMod val="75000"/>
                  </a:schemeClr>
                </a:solidFill>
                <a:latin typeface="Century Gothic" pitchFamily="34" charset="0"/>
              </a:rPr>
              <a:t>Animals</a:t>
            </a:r>
          </a:p>
          <a:p>
            <a:pPr>
              <a:buNone/>
            </a:pPr>
            <a:r>
              <a:rPr lang="en-US" sz="2400" dirty="0" smtClean="0">
                <a:solidFill>
                  <a:schemeClr val="tx2">
                    <a:lumMod val="75000"/>
                  </a:schemeClr>
                </a:solidFill>
                <a:latin typeface="Century Gothic" pitchFamily="34" charset="0"/>
              </a:rPr>
              <a:t>IV. Acquisition of </a:t>
            </a:r>
            <a:r>
              <a:rPr lang="en-US" sz="2400" dirty="0" smtClean="0">
                <a:solidFill>
                  <a:schemeClr val="tx2">
                    <a:lumMod val="75000"/>
                  </a:schemeClr>
                </a:solidFill>
                <a:latin typeface="Century Gothic" pitchFamily="34" charset="0"/>
              </a:rPr>
              <a:t>Animals</a:t>
            </a:r>
          </a:p>
          <a:p>
            <a:pPr>
              <a:buNone/>
            </a:pPr>
            <a:r>
              <a:rPr lang="en-US" sz="2400" dirty="0" smtClean="0">
                <a:solidFill>
                  <a:schemeClr val="tx2">
                    <a:lumMod val="75000"/>
                  </a:schemeClr>
                </a:solidFill>
                <a:latin typeface="Century Gothic" pitchFamily="34" charset="0"/>
              </a:rPr>
              <a:t>V. Experimental Procedures</a:t>
            </a:r>
            <a:r>
              <a:rPr lang="en-US" dirty="0" smtClean="0">
                <a:solidFill>
                  <a:schemeClr val="tx2">
                    <a:lumMod val="75000"/>
                  </a:schemeClr>
                </a:solidFill>
              </a:rPr>
              <a:t/>
            </a:r>
            <a:br>
              <a:rPr lang="en-US" dirty="0" smtClean="0">
                <a:solidFill>
                  <a:schemeClr val="tx2">
                    <a:lumMod val="75000"/>
                  </a:schemeClr>
                </a:solidFill>
              </a:rPr>
            </a:br>
            <a:r>
              <a:rPr lang="en-US" dirty="0" smtClean="0"/>
              <a:t/>
            </a:r>
            <a:br>
              <a:rPr lang="en-US" dirty="0" smtClean="0"/>
            </a:br>
            <a:endParaRPr lang="en-US"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763000" cy="1143000"/>
          </a:xfrm>
        </p:spPr>
        <p:txBody>
          <a:bodyPr>
            <a:noAutofit/>
          </a:bodyPr>
          <a:lstStyle/>
          <a:p>
            <a:r>
              <a:rPr lang="en-US" sz="2800" dirty="0" smtClean="0"/>
              <a:t>Why use animals?</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176346"/>
          </a:xfrm>
        </p:spPr>
        <p:txBody>
          <a:bodyPr>
            <a:normAutofit fontScale="85000" lnSpcReduction="20000"/>
          </a:bodyPr>
          <a:lstStyle/>
          <a:p>
            <a:r>
              <a:rPr lang="en-US" dirty="0">
                <a:solidFill>
                  <a:schemeClr val="tx1">
                    <a:lumMod val="65000"/>
                    <a:lumOff val="35000"/>
                  </a:schemeClr>
                </a:solidFill>
                <a:latin typeface="Century Gothic" pitchFamily="34" charset="0"/>
              </a:rPr>
              <a:t>Animals should be used only if the scientific objectives are valid, there is no other alternative, and  pain and suffering are kept to a minimum. </a:t>
            </a:r>
            <a:endParaRPr lang="en-US" dirty="0" smtClean="0">
              <a:solidFill>
                <a:schemeClr val="tx1">
                  <a:lumMod val="65000"/>
                  <a:lumOff val="35000"/>
                </a:schemeClr>
              </a:solidFill>
              <a:latin typeface="Century Gothic" pitchFamily="34" charset="0"/>
            </a:endParaRP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The </a:t>
            </a:r>
            <a:r>
              <a:rPr lang="en-US" dirty="0" smtClean="0">
                <a:solidFill>
                  <a:schemeClr val="tx1">
                    <a:lumMod val="65000"/>
                    <a:lumOff val="35000"/>
                  </a:schemeClr>
                </a:solidFill>
                <a:latin typeface="Century Gothic" pitchFamily="34" charset="0"/>
              </a:rPr>
              <a:t>research </a:t>
            </a:r>
            <a:r>
              <a:rPr lang="en-US" dirty="0">
                <a:solidFill>
                  <a:schemeClr val="tx1">
                    <a:lumMod val="65000"/>
                    <a:lumOff val="35000"/>
                  </a:schemeClr>
                </a:solidFill>
                <a:latin typeface="Century Gothic" pitchFamily="34" charset="0"/>
              </a:rPr>
              <a:t>should have a high probability of meeting the stated objectives, and these objectives should have a reasonable chance of contributing to human or animal welfare, possibly in the long term. </a:t>
            </a:r>
            <a:endParaRPr lang="en-US" dirty="0" smtClean="0">
              <a:solidFill>
                <a:schemeClr val="tx1">
                  <a:lumMod val="65000"/>
                  <a:lumOff val="35000"/>
                </a:schemeClr>
              </a:solidFill>
              <a:latin typeface="Century Gothic" pitchFamily="34" charset="0"/>
            </a:endParaRPr>
          </a:p>
          <a:p>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 </a:t>
            </a:r>
            <a:r>
              <a:rPr lang="en-US" dirty="0" smtClean="0">
                <a:solidFill>
                  <a:schemeClr val="tx1">
                    <a:lumMod val="65000"/>
                    <a:lumOff val="35000"/>
                  </a:schemeClr>
                </a:solidFill>
                <a:latin typeface="Century Gothic" pitchFamily="34" charset="0"/>
              </a:rPr>
              <a:t>Research should </a:t>
            </a:r>
            <a:r>
              <a:rPr lang="en-US" dirty="0">
                <a:solidFill>
                  <a:schemeClr val="tx1">
                    <a:lumMod val="65000"/>
                    <a:lumOff val="35000"/>
                  </a:schemeClr>
                </a:solidFill>
                <a:latin typeface="Century Gothic" pitchFamily="34" charset="0"/>
              </a:rPr>
              <a:t>also conform with any National </a:t>
            </a:r>
            <a:r>
              <a:rPr lang="en-US" dirty="0" smtClean="0">
                <a:solidFill>
                  <a:schemeClr val="tx1">
                    <a:lumMod val="65000"/>
                    <a:lumOff val="35000"/>
                  </a:schemeClr>
                </a:solidFill>
                <a:latin typeface="Century Gothic" pitchFamily="34" charset="0"/>
              </a:rPr>
              <a:t>standards (such as APA in the United States) relating </a:t>
            </a:r>
            <a:r>
              <a:rPr lang="en-US" dirty="0">
                <a:solidFill>
                  <a:schemeClr val="tx1">
                    <a:lumMod val="65000"/>
                    <a:lumOff val="35000"/>
                  </a:schemeClr>
                </a:solidFill>
                <a:latin typeface="Century Gothic" pitchFamily="34" charset="0"/>
              </a:rPr>
              <a:t>to the use of animals in biomedical research, and such conformity should be noted.</a:t>
            </a:r>
          </a:p>
          <a:p>
            <a:endParaRPr lang="en-US" dirty="0">
              <a:solidFill>
                <a:schemeClr val="tx1">
                  <a:lumMod val="65000"/>
                  <a:lumOff val="35000"/>
                </a:schemeClr>
              </a:solidFill>
              <a:latin typeface="Century Gothic" pitchFamily="34" charset="0"/>
            </a:endParaRPr>
          </a:p>
          <a:p>
            <a:pPr marL="109728" indent="0">
              <a:buNone/>
            </a:pPr>
            <a:r>
              <a:rPr lang="en-US" b="1" dirty="0" smtClean="0">
                <a:solidFill>
                  <a:schemeClr val="tx1">
                    <a:lumMod val="65000"/>
                    <a:lumOff val="35000"/>
                  </a:schemeClr>
                </a:solidFill>
                <a:latin typeface="Century Gothic" pitchFamily="34" charset="0"/>
              </a:rPr>
              <a:t>					For more info 							</a:t>
            </a:r>
            <a:r>
              <a:rPr lang="en-US" sz="2200" b="1" dirty="0" smtClean="0">
                <a:solidFill>
                  <a:schemeClr val="tx1">
                    <a:lumMod val="65000"/>
                    <a:lumOff val="35000"/>
                  </a:schemeClr>
                </a:solidFill>
                <a:latin typeface="Century Gothic" pitchFamily="34" charset="0"/>
                <a:hlinkClick r:id="rId2"/>
              </a:rPr>
              <a:t>http</a:t>
            </a:r>
            <a:r>
              <a:rPr lang="en-US" sz="2200" b="1" dirty="0">
                <a:solidFill>
                  <a:schemeClr val="tx1">
                    <a:lumMod val="65000"/>
                    <a:lumOff val="35000"/>
                  </a:schemeClr>
                </a:solidFill>
                <a:latin typeface="Century Gothic" pitchFamily="34" charset="0"/>
                <a:hlinkClick r:id="rId2"/>
              </a:rPr>
              <a:t>://www.nc3rs.org.uk</a:t>
            </a:r>
            <a:r>
              <a:rPr lang="en-US" sz="2200" b="1" dirty="0" smtClean="0">
                <a:solidFill>
                  <a:schemeClr val="tx1">
                    <a:lumMod val="65000"/>
                    <a:lumOff val="35000"/>
                  </a:schemeClr>
                </a:solidFill>
                <a:latin typeface="Century Gothic" pitchFamily="34" charset="0"/>
                <a:hlinkClick r:id="rId2"/>
              </a:rPr>
              <a:t>/</a:t>
            </a:r>
            <a:endParaRPr lang="en-US" sz="2200" b="1" dirty="0" smtClean="0">
              <a:solidFill>
                <a:schemeClr val="tx1">
                  <a:lumMod val="65000"/>
                  <a:lumOff val="35000"/>
                </a:schemeClr>
              </a:solidFill>
              <a:latin typeface="Century Gothic" pitchFamily="34" charset="0"/>
            </a:endParaRP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animal research</a:t>
            </a:r>
            <a:endParaRPr lang="en-US" sz="2800" dirty="0" smtClean="0"/>
          </a:p>
        </p:txBody>
      </p:sp>
    </p:spTree>
    <p:extLst>
      <p:ext uri="{BB962C8B-B14F-4D97-AF65-F5344CB8AC3E}">
        <p14:creationId xmlns:p14="http://schemas.microsoft.com/office/powerpoint/2010/main" xmlns="" val="27386179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5410200" cy="5023946"/>
          </a:xfrm>
        </p:spPr>
        <p:txBody>
          <a:bodyPr>
            <a:normAutofit/>
          </a:bodyPr>
          <a:lstStyle/>
          <a:p>
            <a:r>
              <a:rPr lang="en-US" dirty="0">
                <a:solidFill>
                  <a:schemeClr val="tx1">
                    <a:lumMod val="65000"/>
                    <a:lumOff val="35000"/>
                  </a:schemeClr>
                </a:solidFill>
                <a:latin typeface="Century Gothic" pitchFamily="34" charset="0"/>
              </a:rPr>
              <a:t>Two British scientists, Bill Russell and Rex Burch </a:t>
            </a:r>
            <a:r>
              <a:rPr lang="en-US" dirty="0" smtClean="0">
                <a:solidFill>
                  <a:schemeClr val="tx1">
                    <a:lumMod val="65000"/>
                    <a:lumOff val="35000"/>
                  </a:schemeClr>
                </a:solidFill>
                <a:latin typeface="Century Gothic" pitchFamily="34" charset="0"/>
              </a:rPr>
              <a:t>introduced </a:t>
            </a:r>
            <a:r>
              <a:rPr lang="en-US" dirty="0">
                <a:solidFill>
                  <a:schemeClr val="tx1">
                    <a:lumMod val="65000"/>
                    <a:lumOff val="35000"/>
                  </a:schemeClr>
                </a:solidFill>
                <a:latin typeface="Century Gothic" pitchFamily="34" charset="0"/>
              </a:rPr>
              <a:t>the “3Rs” as a framework for considering the humane use of animals. </a:t>
            </a:r>
          </a:p>
          <a:p>
            <a:endParaRPr lang="en-US" dirty="0">
              <a:solidFill>
                <a:schemeClr val="tx1">
                  <a:lumMod val="65000"/>
                  <a:lumOff val="35000"/>
                </a:schemeClr>
              </a:solidFill>
              <a:latin typeface="Century Gothic" pitchFamily="34" charset="0"/>
            </a:endParaRPr>
          </a:p>
          <a:p>
            <a:r>
              <a:rPr lang="en-US" b="1" dirty="0" smtClean="0">
                <a:solidFill>
                  <a:schemeClr val="tx1">
                    <a:lumMod val="65000"/>
                    <a:lumOff val="35000"/>
                  </a:schemeClr>
                </a:solidFill>
                <a:latin typeface="Century Gothic" pitchFamily="34" charset="0"/>
              </a:rPr>
              <a:t>Replacement</a:t>
            </a:r>
          </a:p>
          <a:p>
            <a:r>
              <a:rPr lang="en-US" b="1" dirty="0" smtClean="0">
                <a:solidFill>
                  <a:schemeClr val="tx1">
                    <a:lumMod val="65000"/>
                    <a:lumOff val="35000"/>
                  </a:schemeClr>
                </a:solidFill>
                <a:latin typeface="Century Gothic" pitchFamily="34" charset="0"/>
              </a:rPr>
              <a:t>Refinement</a:t>
            </a:r>
          </a:p>
          <a:p>
            <a:r>
              <a:rPr lang="en-US" b="1" dirty="0" smtClean="0">
                <a:solidFill>
                  <a:schemeClr val="tx1">
                    <a:lumMod val="65000"/>
                    <a:lumOff val="35000"/>
                  </a:schemeClr>
                </a:solidFill>
                <a:latin typeface="Century Gothic" pitchFamily="34" charset="0"/>
              </a:rPr>
              <a:t>Reduction</a:t>
            </a: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animal research</a:t>
            </a:r>
            <a:endParaRPr lang="en-US" sz="28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67400" y="1066800"/>
            <a:ext cx="2886075" cy="32482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6474129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5334000" cy="5176346"/>
          </a:xfrm>
        </p:spPr>
        <p:txBody>
          <a:bodyPr>
            <a:normAutofit/>
          </a:bodyPr>
          <a:lstStyle/>
          <a:p>
            <a:r>
              <a:rPr lang="en-US" dirty="0">
                <a:solidFill>
                  <a:schemeClr val="tx1">
                    <a:lumMod val="65000"/>
                    <a:lumOff val="35000"/>
                  </a:schemeClr>
                </a:solidFill>
                <a:latin typeface="Century Gothic" pitchFamily="34" charset="0"/>
              </a:rPr>
              <a:t>Animals should be replaced in experiments by less sentient alternatives such as invertebrates or in vitro methods whenever possible.</a:t>
            </a:r>
          </a:p>
          <a:p>
            <a:endParaRPr lang="en-US" dirty="0">
              <a:solidFill>
                <a:schemeClr val="tx1">
                  <a:lumMod val="65000"/>
                  <a:lumOff val="35000"/>
                </a:schemeClr>
              </a:solidFill>
              <a:latin typeface="Century Gothic" pitchFamily="34" charset="0"/>
            </a:endParaRPr>
          </a:p>
          <a:p>
            <a:endParaRPr lang="en-US" dirty="0">
              <a:solidFill>
                <a:schemeClr val="tx1">
                  <a:lumMod val="65000"/>
                  <a:lumOff val="35000"/>
                </a:schemeClr>
              </a:solidFill>
              <a:latin typeface="Century Gothic" pitchFamily="34" charset="0"/>
            </a:endParaRPr>
          </a:p>
          <a:p>
            <a:endParaRPr lang="en-US" dirty="0" smtClean="0">
              <a:solidFill>
                <a:schemeClr val="tx1">
                  <a:lumMod val="65000"/>
                  <a:lumOff val="35000"/>
                </a:schemeClr>
              </a:solidFill>
              <a:latin typeface="Century Gothic" pitchFamily="34" charset="0"/>
            </a:endParaRPr>
          </a:p>
          <a:p>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Replacement</a:t>
            </a:r>
            <a:endParaRPr lang="en-US" sz="2800"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38800" y="717331"/>
            <a:ext cx="3157171" cy="36482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386521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176346"/>
          </a:xfrm>
        </p:spPr>
        <p:txBody>
          <a:bodyPr>
            <a:normAutofit lnSpcReduction="10000"/>
          </a:bodyPr>
          <a:lstStyle/>
          <a:p>
            <a:r>
              <a:rPr lang="en-US" dirty="0">
                <a:solidFill>
                  <a:schemeClr val="tx1">
                    <a:lumMod val="65000"/>
                    <a:lumOff val="35000"/>
                  </a:schemeClr>
                </a:solidFill>
                <a:latin typeface="Century Gothic" pitchFamily="34" charset="0"/>
              </a:rPr>
              <a:t>If animal experiments can not be avoided protocols should be refined to minimize any adverse effects for each individual </a:t>
            </a:r>
            <a:r>
              <a:rPr lang="en-US" dirty="0" smtClean="0">
                <a:solidFill>
                  <a:schemeClr val="tx1">
                    <a:lumMod val="65000"/>
                    <a:lumOff val="35000"/>
                  </a:schemeClr>
                </a:solidFill>
                <a:latin typeface="Century Gothic" pitchFamily="34" charset="0"/>
              </a:rPr>
              <a:t>animal.</a:t>
            </a:r>
          </a:p>
          <a:p>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Appropriate anesthesia </a:t>
            </a:r>
            <a:r>
              <a:rPr lang="en-US" dirty="0">
                <a:solidFill>
                  <a:schemeClr val="tx1">
                    <a:lumMod val="65000"/>
                    <a:lumOff val="35000"/>
                  </a:schemeClr>
                </a:solidFill>
                <a:latin typeface="Century Gothic" pitchFamily="34" charset="0"/>
              </a:rPr>
              <a:t>and </a:t>
            </a:r>
            <a:r>
              <a:rPr lang="en-US" dirty="0" smtClean="0">
                <a:solidFill>
                  <a:schemeClr val="tx1">
                    <a:lumMod val="65000"/>
                    <a:lumOff val="35000"/>
                  </a:schemeClr>
                </a:solidFill>
                <a:latin typeface="Century Gothic" pitchFamily="34" charset="0"/>
              </a:rPr>
              <a:t>numbing </a:t>
            </a:r>
            <a:r>
              <a:rPr lang="en-US" dirty="0">
                <a:solidFill>
                  <a:schemeClr val="tx1">
                    <a:lumMod val="65000"/>
                    <a:lumOff val="35000"/>
                  </a:schemeClr>
                </a:solidFill>
                <a:latin typeface="Century Gothic" pitchFamily="34" charset="0"/>
              </a:rPr>
              <a:t>should be used for any surgical intervention. Humane endpoints should be used whenever possible.  </a:t>
            </a:r>
            <a:endParaRPr lang="en-US" dirty="0" smtClean="0">
              <a:solidFill>
                <a:schemeClr val="tx1">
                  <a:lumMod val="65000"/>
                  <a:lumOff val="35000"/>
                </a:schemeClr>
              </a:solidFill>
              <a:latin typeface="Century Gothic" pitchFamily="34" charset="0"/>
            </a:endParaRPr>
          </a:p>
          <a:p>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Staff </a:t>
            </a:r>
            <a:r>
              <a:rPr lang="en-US" dirty="0">
                <a:solidFill>
                  <a:schemeClr val="tx1">
                    <a:lumMod val="65000"/>
                    <a:lumOff val="35000"/>
                  </a:schemeClr>
                </a:solidFill>
                <a:latin typeface="Century Gothic" pitchFamily="34" charset="0"/>
              </a:rPr>
              <a:t>should be well trained, and housing should be of a high standard with appropriate environmental enrichment. Animals should be protected from pathogens.</a:t>
            </a:r>
          </a:p>
          <a:p>
            <a:endParaRPr lang="en-US" dirty="0" smtClean="0">
              <a:solidFill>
                <a:schemeClr val="tx1">
                  <a:lumMod val="65000"/>
                  <a:lumOff val="35000"/>
                </a:schemeClr>
              </a:solidFill>
              <a:latin typeface="Century Gothic" pitchFamily="34" charset="0"/>
            </a:endParaRPr>
          </a:p>
          <a:p>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Refinement</a:t>
            </a:r>
            <a:endParaRPr lang="en-US" sz="2800" dirty="0" smtClean="0"/>
          </a:p>
        </p:txBody>
      </p:sp>
    </p:spTree>
    <p:extLst>
      <p:ext uri="{BB962C8B-B14F-4D97-AF65-F5344CB8AC3E}">
        <p14:creationId xmlns:p14="http://schemas.microsoft.com/office/powerpoint/2010/main" xmlns="" val="37187309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176346"/>
          </a:xfrm>
        </p:spPr>
        <p:txBody>
          <a:bodyPr>
            <a:normAutofit/>
          </a:bodyPr>
          <a:lstStyle/>
          <a:p>
            <a:r>
              <a:rPr lang="en-US" dirty="0">
                <a:solidFill>
                  <a:schemeClr val="tx1">
                    <a:lumMod val="65000"/>
                    <a:lumOff val="35000"/>
                  </a:schemeClr>
                </a:solidFill>
                <a:latin typeface="Century Gothic" pitchFamily="34" charset="0"/>
              </a:rPr>
              <a:t>The number of animals should be reduced to the minimum consistent with achieving the scientific objectives of the study, recognizing that important biological effects may be missed if too few animals are used. </a:t>
            </a:r>
            <a:endParaRPr lang="en-US" dirty="0" smtClean="0">
              <a:solidFill>
                <a:schemeClr val="tx1">
                  <a:lumMod val="65000"/>
                  <a:lumOff val="35000"/>
                </a:schemeClr>
              </a:solidFill>
              <a:latin typeface="Century Gothic" pitchFamily="34" charset="0"/>
            </a:endParaRPr>
          </a:p>
          <a:p>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Alternatively</a:t>
            </a:r>
            <a:r>
              <a:rPr lang="en-US" dirty="0">
                <a:solidFill>
                  <a:schemeClr val="tx1">
                    <a:lumMod val="65000"/>
                    <a:lumOff val="35000"/>
                  </a:schemeClr>
                </a:solidFill>
                <a:latin typeface="Century Gothic" pitchFamily="34" charset="0"/>
              </a:rPr>
              <a:t>, methods should be found to obtain more information from each experiment, thus speeding up the pace of research. This can be achieved by careful control of variation and by appropriate experimental design and statistical </a:t>
            </a:r>
            <a:r>
              <a:rPr lang="en-US" dirty="0" smtClean="0">
                <a:solidFill>
                  <a:schemeClr val="tx1">
                    <a:lumMod val="65000"/>
                    <a:lumOff val="35000"/>
                  </a:schemeClr>
                </a:solidFill>
                <a:latin typeface="Century Gothic" pitchFamily="34" charset="0"/>
              </a:rPr>
              <a:t>analysis.</a:t>
            </a:r>
            <a:endParaRPr lang="en-US" dirty="0">
              <a:solidFill>
                <a:schemeClr val="tx1">
                  <a:lumMod val="65000"/>
                  <a:lumOff val="35000"/>
                </a:schemeClr>
              </a:solidFill>
              <a:latin typeface="Century Gothic" pitchFamily="34" charset="0"/>
            </a:endParaRPr>
          </a:p>
          <a:p>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Reduction</a:t>
            </a:r>
            <a:endParaRPr lang="en-US" sz="2800" dirty="0" smtClean="0"/>
          </a:p>
        </p:txBody>
      </p:sp>
    </p:spTree>
    <p:extLst>
      <p:ext uri="{BB962C8B-B14F-4D97-AF65-F5344CB8AC3E}">
        <p14:creationId xmlns:p14="http://schemas.microsoft.com/office/powerpoint/2010/main" xmlns="" val="42808916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176346"/>
          </a:xfrm>
        </p:spPr>
        <p:txBody>
          <a:bodyPr>
            <a:normAutofit/>
          </a:bodyPr>
          <a:lstStyle/>
          <a:p>
            <a:pPr algn="ctr">
              <a:buNone/>
            </a:pPr>
            <a:r>
              <a:rPr lang="en-US" dirty="0" smtClean="0">
                <a:solidFill>
                  <a:schemeClr val="tx1">
                    <a:lumMod val="65000"/>
                    <a:lumOff val="35000"/>
                  </a:schemeClr>
                </a:solidFill>
                <a:latin typeface="Century Gothic" pitchFamily="34" charset="0"/>
              </a:rPr>
              <a:t>Questions regarding 1.4?</a:t>
            </a:r>
            <a:endParaRPr lang="en-US" dirty="0">
              <a:solidFill>
                <a:schemeClr val="tx1">
                  <a:lumMod val="65000"/>
                  <a:lumOff val="35000"/>
                </a:schemeClr>
              </a:solidFill>
              <a:latin typeface="Century Gothic" pitchFamily="34" charset="0"/>
            </a:endParaRPr>
          </a:p>
          <a:p>
            <a:endParaRPr lang="en-US" b="1" dirty="0">
              <a:solidFill>
                <a:schemeClr val="tx1">
                  <a:lumMod val="65000"/>
                  <a:lumOff val="35000"/>
                </a:schemeClr>
              </a:solidFill>
              <a:latin typeface="Century Gothic" pitchFamily="34" charset="0"/>
            </a:endParaRPr>
          </a:p>
        </p:txBody>
      </p:sp>
    </p:spTree>
    <p:extLst>
      <p:ext uri="{BB962C8B-B14F-4D97-AF65-F5344CB8AC3E}">
        <p14:creationId xmlns:p14="http://schemas.microsoft.com/office/powerpoint/2010/main" xmlns="" val="42808916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5486400" cy="4343400"/>
          </a:xfrm>
        </p:spPr>
        <p:txBody>
          <a:bodyPr>
            <a:normAutofit/>
          </a:bodyPr>
          <a:lstStyle/>
          <a:p>
            <a:r>
              <a:rPr lang="en-US" dirty="0">
                <a:solidFill>
                  <a:schemeClr val="tx1">
                    <a:lumMod val="65000"/>
                    <a:lumOff val="35000"/>
                  </a:schemeClr>
                </a:solidFill>
                <a:latin typeface="Century Gothic" pitchFamily="34" charset="0"/>
              </a:rPr>
              <a:t>Genetic information is often considered "special," or different from other kinds of </a:t>
            </a:r>
            <a:r>
              <a:rPr lang="en-US" dirty="0" smtClean="0">
                <a:solidFill>
                  <a:schemeClr val="tx1">
                    <a:lumMod val="65000"/>
                    <a:lumOff val="35000"/>
                  </a:schemeClr>
                </a:solidFill>
                <a:latin typeface="Century Gothic" pitchFamily="34" charset="0"/>
              </a:rPr>
              <a:t>medical information </a:t>
            </a:r>
            <a:r>
              <a:rPr lang="en-US" dirty="0">
                <a:solidFill>
                  <a:schemeClr val="tx1">
                    <a:lumMod val="65000"/>
                    <a:lumOff val="35000"/>
                  </a:schemeClr>
                </a:solidFill>
                <a:latin typeface="Century Gothic" pitchFamily="34" charset="0"/>
              </a:rPr>
              <a:t>because of its close association with </a:t>
            </a:r>
            <a:r>
              <a:rPr lang="en-US" b="1" dirty="0">
                <a:solidFill>
                  <a:schemeClr val="tx1">
                    <a:lumMod val="65000"/>
                    <a:lumOff val="35000"/>
                  </a:schemeClr>
                </a:solidFill>
                <a:latin typeface="Century Gothic" pitchFamily="34" charset="0"/>
              </a:rPr>
              <a:t>individual identity</a:t>
            </a:r>
            <a:r>
              <a:rPr lang="en-US" dirty="0">
                <a:solidFill>
                  <a:schemeClr val="tx1">
                    <a:lumMod val="65000"/>
                    <a:lumOff val="35000"/>
                  </a:schemeClr>
                </a:solidFill>
                <a:latin typeface="Century Gothic" pitchFamily="34" charset="0"/>
              </a:rPr>
              <a:t>, which is due in part to </a:t>
            </a:r>
            <a:r>
              <a:rPr lang="en-US" dirty="0" smtClean="0">
                <a:solidFill>
                  <a:schemeClr val="tx1">
                    <a:lumMod val="65000"/>
                    <a:lumOff val="35000"/>
                  </a:schemeClr>
                </a:solidFill>
                <a:latin typeface="Century Gothic" pitchFamily="34" charset="0"/>
              </a:rPr>
              <a:t>the common </a:t>
            </a:r>
            <a:r>
              <a:rPr lang="en-US" dirty="0">
                <a:solidFill>
                  <a:schemeClr val="tx1">
                    <a:lumMod val="65000"/>
                    <a:lumOff val="35000"/>
                  </a:schemeClr>
                </a:solidFill>
                <a:latin typeface="Century Gothic" pitchFamily="34" charset="0"/>
              </a:rPr>
              <a:t>assumption that genes are determinative of human health and behavior</a:t>
            </a:r>
            <a:r>
              <a:rPr lang="en-US" dirty="0" smtClean="0">
                <a:solidFill>
                  <a:schemeClr val="tx1">
                    <a:lumMod val="65000"/>
                    <a:lumOff val="35000"/>
                  </a:schemeClr>
                </a:solidFill>
                <a:latin typeface="Century Gothic" pitchFamily="34" charset="0"/>
              </a:rPr>
              <a:t>. </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genetic and </a:t>
            </a:r>
            <a:r>
              <a:rPr lang="en-US" sz="2800" dirty="0" smtClean="0"/>
              <a:t>research</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10200" y="1295400"/>
            <a:ext cx="3600450" cy="24051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263774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r>
              <a:rPr lang="en-US" dirty="0">
                <a:solidFill>
                  <a:schemeClr val="tx1">
                    <a:lumMod val="65000"/>
                    <a:lumOff val="35000"/>
                  </a:schemeClr>
                </a:solidFill>
                <a:latin typeface="Century Gothic" pitchFamily="34" charset="0"/>
              </a:rPr>
              <a:t>This assumption creates opportunities for </a:t>
            </a:r>
            <a:r>
              <a:rPr lang="en-US" b="1" dirty="0">
                <a:solidFill>
                  <a:schemeClr val="tx1">
                    <a:lumMod val="65000"/>
                    <a:lumOff val="35000"/>
                  </a:schemeClr>
                </a:solidFill>
                <a:latin typeface="Century Gothic" pitchFamily="34" charset="0"/>
              </a:rPr>
              <a:t>social stigma</a:t>
            </a:r>
            <a:r>
              <a:rPr lang="en-US" dirty="0">
                <a:solidFill>
                  <a:schemeClr val="tx1">
                    <a:lumMod val="65000"/>
                    <a:lumOff val="35000"/>
                  </a:schemeClr>
                </a:solidFill>
                <a:latin typeface="Century Gothic" pitchFamily="34" charset="0"/>
              </a:rPr>
              <a:t> and discrimination by employers and insurers.</a:t>
            </a:r>
          </a:p>
          <a:p>
            <a:pPr marL="109728" indent="0">
              <a:buNone/>
            </a:pPr>
            <a:endParaRPr lang="en-US" dirty="0">
              <a:solidFill>
                <a:schemeClr val="tx1">
                  <a:lumMod val="65000"/>
                  <a:lumOff val="35000"/>
                </a:schemeClr>
              </a:solidFill>
              <a:latin typeface="Century Gothic" pitchFamily="34" charset="0"/>
            </a:endParaRPr>
          </a:p>
          <a:p>
            <a:r>
              <a:rPr lang="en-US" dirty="0">
                <a:solidFill>
                  <a:schemeClr val="tx1">
                    <a:lumMod val="65000"/>
                    <a:lumOff val="35000"/>
                  </a:schemeClr>
                </a:solidFill>
                <a:latin typeface="Century Gothic" pitchFamily="34" charset="0"/>
              </a:rPr>
              <a:t>In addition, the fact that genetic information about an individual reveals information about relatives creates new and complex ethical issues, particularly regarding privacy and confidentiality (MacKay, 1993)</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genetic research</a:t>
            </a:r>
            <a:endParaRPr lang="en-US" sz="2800" dirty="0" smtClean="0"/>
          </a:p>
        </p:txBody>
      </p:sp>
      <p:sp>
        <p:nvSpPr>
          <p:cNvPr id="6" name="Rectangle 2"/>
          <p:cNvSpPr>
            <a:spLocks noChangeArrowheads="1"/>
          </p:cNvSpPr>
          <p:nvPr/>
        </p:nvSpPr>
        <p:spPr bwMode="auto">
          <a:xfrm>
            <a:off x="3582988" y="148113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xmlns="" val="42237286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r>
              <a:rPr lang="en-US" dirty="0">
                <a:solidFill>
                  <a:schemeClr val="tx1">
                    <a:lumMod val="65000"/>
                    <a:lumOff val="35000"/>
                  </a:schemeClr>
                </a:solidFill>
                <a:latin typeface="Century Gothic" pitchFamily="34" charset="0"/>
              </a:rPr>
              <a:t>Genetic information is in most cases probabilistic, providing information about risks, </a:t>
            </a:r>
            <a:r>
              <a:rPr lang="en-US" dirty="0" smtClean="0">
                <a:solidFill>
                  <a:schemeClr val="tx1">
                    <a:lumMod val="65000"/>
                    <a:lumOff val="35000"/>
                  </a:schemeClr>
                </a:solidFill>
                <a:latin typeface="Century Gothic" pitchFamily="34" charset="0"/>
              </a:rPr>
              <a:t>not definitive </a:t>
            </a:r>
            <a:r>
              <a:rPr lang="en-US" dirty="0">
                <a:solidFill>
                  <a:schemeClr val="tx1">
                    <a:lumMod val="65000"/>
                    <a:lumOff val="35000"/>
                  </a:schemeClr>
                </a:solidFill>
                <a:latin typeface="Century Gothic" pitchFamily="34" charset="0"/>
              </a:rPr>
              <a:t>diagnoses. </a:t>
            </a:r>
            <a:endParaRPr lang="en-US" dirty="0" smtClean="0">
              <a:solidFill>
                <a:schemeClr val="tx1">
                  <a:lumMod val="65000"/>
                  <a:lumOff val="35000"/>
                </a:schemeClr>
              </a:solidFill>
              <a:latin typeface="Century Gothic" pitchFamily="34" charset="0"/>
            </a:endParaRPr>
          </a:p>
          <a:p>
            <a:pPr marL="109728" indent="0">
              <a:buNone/>
            </a:pPr>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The </a:t>
            </a:r>
            <a:r>
              <a:rPr lang="en-US" dirty="0">
                <a:solidFill>
                  <a:schemeClr val="tx1">
                    <a:lumMod val="65000"/>
                    <a:lumOff val="35000"/>
                  </a:schemeClr>
                </a:solidFill>
                <a:latin typeface="Century Gothic" pitchFamily="34" charset="0"/>
              </a:rPr>
              <a:t>interpretation of genetic risks is a complex process, influenced </a:t>
            </a:r>
            <a:r>
              <a:rPr lang="en-US" dirty="0" smtClean="0">
                <a:solidFill>
                  <a:schemeClr val="tx1">
                    <a:lumMod val="65000"/>
                    <a:lumOff val="35000"/>
                  </a:schemeClr>
                </a:solidFill>
                <a:latin typeface="Century Gothic" pitchFamily="34" charset="0"/>
              </a:rPr>
              <a:t>by numerous </a:t>
            </a:r>
            <a:r>
              <a:rPr lang="en-US" dirty="0">
                <a:solidFill>
                  <a:schemeClr val="tx1">
                    <a:lumMod val="65000"/>
                    <a:lumOff val="35000"/>
                  </a:schemeClr>
                </a:solidFill>
                <a:latin typeface="Century Gothic" pitchFamily="34" charset="0"/>
              </a:rPr>
              <a:t>factors</a:t>
            </a:r>
            <a:r>
              <a:rPr lang="en-US" dirty="0" smtClean="0">
                <a:solidFill>
                  <a:schemeClr val="tx1">
                    <a:lumMod val="65000"/>
                    <a:lumOff val="35000"/>
                  </a:schemeClr>
                </a:solidFill>
                <a:latin typeface="Century Gothic" pitchFamily="34" charset="0"/>
              </a:rPr>
              <a:t>.</a:t>
            </a: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 </a:t>
            </a:r>
            <a:r>
              <a:rPr lang="en-US" dirty="0">
                <a:solidFill>
                  <a:schemeClr val="tx1">
                    <a:lumMod val="65000"/>
                    <a:lumOff val="35000"/>
                  </a:schemeClr>
                </a:solidFill>
                <a:latin typeface="Century Gothic" pitchFamily="34" charset="0"/>
              </a:rPr>
              <a:t>For this reason, it is generally agreed that when research involves </a:t>
            </a:r>
            <a:r>
              <a:rPr lang="en-US" dirty="0" smtClean="0">
                <a:solidFill>
                  <a:schemeClr val="tx1">
                    <a:lumMod val="65000"/>
                    <a:lumOff val="35000"/>
                  </a:schemeClr>
                </a:solidFill>
                <a:latin typeface="Century Gothic" pitchFamily="34" charset="0"/>
              </a:rPr>
              <a:t>disclosure of </a:t>
            </a:r>
            <a:r>
              <a:rPr lang="en-US" dirty="0">
                <a:solidFill>
                  <a:schemeClr val="tx1">
                    <a:lumMod val="65000"/>
                    <a:lumOff val="35000"/>
                  </a:schemeClr>
                </a:solidFill>
                <a:latin typeface="Century Gothic" pitchFamily="34" charset="0"/>
              </a:rPr>
              <a:t>genetic information to subjects, such disclosure should always be accompanied by </a:t>
            </a:r>
            <a:r>
              <a:rPr lang="en-US" b="1" dirty="0" smtClean="0">
                <a:solidFill>
                  <a:schemeClr val="tx1">
                    <a:lumMod val="65000"/>
                    <a:lumOff val="35000"/>
                  </a:schemeClr>
                </a:solidFill>
                <a:latin typeface="Century Gothic" pitchFamily="34" charset="0"/>
              </a:rPr>
              <a:t>genetic counseling</a:t>
            </a:r>
            <a:r>
              <a:rPr lang="en-US" dirty="0">
                <a:solidFill>
                  <a:schemeClr val="tx1">
                    <a:lumMod val="65000"/>
                    <a:lumOff val="35000"/>
                  </a:schemeClr>
                </a:solidFill>
                <a:latin typeface="Century Gothic" pitchFamily="34" charset="0"/>
              </a:rPr>
              <a:t>.</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genetic engineering</a:t>
            </a:r>
            <a:endParaRPr lang="en-US" sz="2800" dirty="0" smtClean="0"/>
          </a:p>
        </p:txBody>
      </p:sp>
    </p:spTree>
    <p:extLst>
      <p:ext uri="{BB962C8B-B14F-4D97-AF65-F5344CB8AC3E}">
        <p14:creationId xmlns:p14="http://schemas.microsoft.com/office/powerpoint/2010/main" xmlns="" val="4141923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848600" cy="3962400"/>
          </a:xfrm>
        </p:spPr>
        <p:txBody>
          <a:bodyPr>
            <a:normAutofit lnSpcReduction="10000"/>
          </a:bodyPr>
          <a:lstStyle/>
          <a:p>
            <a:r>
              <a:rPr lang="en-US" dirty="0">
                <a:solidFill>
                  <a:schemeClr val="tx1">
                    <a:lumMod val="65000"/>
                    <a:lumOff val="35000"/>
                  </a:schemeClr>
                </a:solidFill>
              </a:rPr>
              <a:t>This means that </a:t>
            </a:r>
            <a:r>
              <a:rPr lang="en-US" dirty="0" smtClean="0">
                <a:solidFill>
                  <a:schemeClr val="tx1">
                    <a:lumMod val="65000"/>
                    <a:lumOff val="35000"/>
                  </a:schemeClr>
                </a:solidFill>
              </a:rPr>
              <a:t>anytime you are thinking, the brain is working. </a:t>
            </a:r>
          </a:p>
          <a:p>
            <a:r>
              <a:rPr lang="en-US" dirty="0" smtClean="0">
                <a:solidFill>
                  <a:schemeClr val="tx1">
                    <a:lumMod val="65000"/>
                    <a:lumOff val="35000"/>
                  </a:schemeClr>
                </a:solidFill>
              </a:rPr>
              <a:t>In other words….everything psychological has a physiological origin. </a:t>
            </a:r>
          </a:p>
          <a:p>
            <a:endParaRPr lang="en-US" dirty="0">
              <a:solidFill>
                <a:schemeClr val="tx1">
                  <a:lumMod val="65000"/>
                  <a:lumOff val="35000"/>
                </a:schemeClr>
              </a:solidFill>
            </a:endParaRPr>
          </a:p>
          <a:p>
            <a:pPr marL="109728" indent="0">
              <a:buNone/>
            </a:pPr>
            <a:r>
              <a:rPr lang="en-US" dirty="0" smtClean="0">
                <a:solidFill>
                  <a:schemeClr val="tx1">
                    <a:lumMod val="65000"/>
                    <a:lumOff val="35000"/>
                  </a:schemeClr>
                </a:solidFill>
              </a:rPr>
              <a:t>This theory has been </a:t>
            </a:r>
            <a:r>
              <a:rPr lang="en-US" i="1" dirty="0" smtClean="0">
                <a:solidFill>
                  <a:schemeClr val="tx1">
                    <a:lumMod val="65000"/>
                    <a:lumOff val="35000"/>
                  </a:schemeClr>
                </a:solidFill>
              </a:rPr>
              <a:t>demonstrated in research </a:t>
            </a:r>
            <a:r>
              <a:rPr lang="en-US" dirty="0" smtClean="0">
                <a:solidFill>
                  <a:schemeClr val="tx1">
                    <a:lumMod val="65000"/>
                    <a:lumOff val="35000"/>
                  </a:schemeClr>
                </a:solidFill>
              </a:rPr>
              <a:t> by </a:t>
            </a:r>
            <a:r>
              <a:rPr lang="en-US" b="1" dirty="0" smtClean="0">
                <a:solidFill>
                  <a:schemeClr val="tx1">
                    <a:lumMod val="65000"/>
                    <a:lumOff val="35000"/>
                  </a:schemeClr>
                </a:solidFill>
              </a:rPr>
              <a:t>experiments, case studies, post mortem studies, etc., </a:t>
            </a:r>
            <a:r>
              <a:rPr lang="en-US" dirty="0" smtClean="0">
                <a:solidFill>
                  <a:schemeClr val="tx1">
                    <a:lumMod val="65000"/>
                    <a:lumOff val="35000"/>
                  </a:schemeClr>
                </a:solidFill>
              </a:rPr>
              <a:t>that look at specific areas of the brain and how  they correlate to specific functions. </a:t>
            </a:r>
            <a:endParaRPr lang="en-US" dirty="0">
              <a:solidFill>
                <a:schemeClr val="tx1">
                  <a:lumMod val="65000"/>
                  <a:lumOff val="35000"/>
                </a:schemeClr>
              </a:solidFill>
            </a:endParaRPr>
          </a:p>
          <a:p>
            <a:pPr marL="0" indent="0">
              <a:buNone/>
            </a:pPr>
            <a:endParaRPr lang="en-US" dirty="0"/>
          </a:p>
        </p:txBody>
      </p:sp>
      <p:sp>
        <p:nvSpPr>
          <p:cNvPr id="2" name="Title 1"/>
          <p:cNvSpPr>
            <a:spLocks noGrp="1"/>
          </p:cNvSpPr>
          <p:nvPr>
            <p:ph type="title"/>
          </p:nvPr>
        </p:nvSpPr>
        <p:spPr>
          <a:xfrm>
            <a:off x="533400" y="685800"/>
            <a:ext cx="8229600" cy="1143000"/>
          </a:xfrm>
        </p:spPr>
        <p:txBody>
          <a:bodyPr>
            <a:noAutofit/>
          </a:bodyPr>
          <a:lstStyle/>
          <a:p>
            <a:pPr algn="ctr"/>
            <a:r>
              <a:rPr lang="en-US" sz="2800" b="1" dirty="0"/>
              <a:t>Principle </a:t>
            </a:r>
            <a:r>
              <a:rPr lang="en-US" sz="2800" b="1" dirty="0" smtClean="0"/>
              <a:t>1:  </a:t>
            </a:r>
            <a:r>
              <a:rPr lang="en-US" sz="2800" b="0" dirty="0" smtClean="0"/>
              <a:t>Human behavior is </a:t>
            </a:r>
            <a:r>
              <a:rPr lang="en-US" sz="2800" dirty="0" smtClean="0"/>
              <a:t>localized</a:t>
            </a:r>
            <a:r>
              <a:rPr lang="en-US" sz="2800" b="0" dirty="0" smtClean="0"/>
              <a:t> to specific parts of the brain. </a:t>
            </a:r>
          </a:p>
        </p:txBody>
      </p:sp>
    </p:spTree>
    <p:extLst>
      <p:ext uri="{BB962C8B-B14F-4D97-AF65-F5344CB8AC3E}">
        <p14:creationId xmlns:p14="http://schemas.microsoft.com/office/powerpoint/2010/main" xmlns="" val="5035442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pPr marL="109728" indent="0">
              <a:buNone/>
            </a:pPr>
            <a:r>
              <a:rPr lang="en-US" b="1" dirty="0" smtClean="0">
                <a:solidFill>
                  <a:schemeClr val="tx1">
                    <a:lumMod val="65000"/>
                    <a:lumOff val="35000"/>
                  </a:schemeClr>
                </a:solidFill>
                <a:latin typeface="Century Gothic" pitchFamily="34" charset="0"/>
              </a:rPr>
              <a:t>1. Description </a:t>
            </a:r>
            <a:r>
              <a:rPr lang="en-US" b="1" dirty="0">
                <a:solidFill>
                  <a:schemeClr val="tx1">
                    <a:lumMod val="65000"/>
                    <a:lumOff val="35000"/>
                  </a:schemeClr>
                </a:solidFill>
                <a:latin typeface="Century Gothic" pitchFamily="34" charset="0"/>
              </a:rPr>
              <a:t>of study</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How a disease is selected for study</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Therapeutic goal of study</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Available alternative therapies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How DNA will be transferred, and where</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Genetic engineering ethical considerations</a:t>
            </a:r>
            <a:endParaRPr lang="en-US" sz="2800" dirty="0" smtClean="0"/>
          </a:p>
        </p:txBody>
      </p:sp>
    </p:spTree>
    <p:extLst>
      <p:ext uri="{BB962C8B-B14F-4D97-AF65-F5344CB8AC3E}">
        <p14:creationId xmlns:p14="http://schemas.microsoft.com/office/powerpoint/2010/main" xmlns="" val="7740516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pPr marL="109728" indent="0">
              <a:buNone/>
            </a:pPr>
            <a:r>
              <a:rPr lang="en-US" b="1" dirty="0" smtClean="0">
                <a:solidFill>
                  <a:schemeClr val="tx1">
                    <a:lumMod val="65000"/>
                    <a:lumOff val="35000"/>
                  </a:schemeClr>
                </a:solidFill>
                <a:latin typeface="Century Gothic" pitchFamily="34" charset="0"/>
              </a:rPr>
              <a:t>2. Research </a:t>
            </a:r>
            <a:r>
              <a:rPr lang="en-US" b="1" dirty="0">
                <a:solidFill>
                  <a:schemeClr val="tx1">
                    <a:lumMod val="65000"/>
                    <a:lumOff val="35000"/>
                  </a:schemeClr>
                </a:solidFill>
                <a:latin typeface="Century Gothic" pitchFamily="34" charset="0"/>
              </a:rPr>
              <a:t>design, risks, and benefits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Description of methods and materials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Pre-clinical studies, including evidence of </a:t>
            </a:r>
            <a:r>
              <a:rPr lang="en-US" dirty="0" smtClean="0">
                <a:solidFill>
                  <a:schemeClr val="tx1">
                    <a:lumMod val="65000"/>
                    <a:lumOff val="35000"/>
                  </a:schemeClr>
                </a:solidFill>
                <a:latin typeface="Century Gothic" pitchFamily="34" charset="0"/>
              </a:rPr>
              <a:t>	safety </a:t>
            </a:r>
            <a:r>
              <a:rPr lang="en-US" dirty="0">
                <a:solidFill>
                  <a:schemeClr val="tx1">
                    <a:lumMod val="65000"/>
                    <a:lumOff val="35000"/>
                  </a:schemeClr>
                </a:solidFill>
                <a:latin typeface="Century Gothic" pitchFamily="34" charset="0"/>
              </a:rPr>
              <a:t>and effectiveness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Treatment method and means of monitoring </a:t>
            </a:r>
            <a:r>
              <a:rPr lang="en-US" dirty="0" smtClean="0">
                <a:solidFill>
                  <a:schemeClr val="tx1">
                    <a:lumMod val="65000"/>
                    <a:lumOff val="35000"/>
                  </a:schemeClr>
                </a:solidFill>
                <a:latin typeface="Century Gothic" pitchFamily="34" charset="0"/>
              </a:rPr>
              <a:t>	effects</a:t>
            </a:r>
            <a:endParaRPr lang="en-US" dirty="0">
              <a:solidFill>
                <a:schemeClr val="tx1">
                  <a:lumMod val="65000"/>
                  <a:lumOff val="35000"/>
                </a:schemeClr>
              </a:solidFill>
              <a:latin typeface="Century Gothic" pitchFamily="34" charset="0"/>
            </a:endParaRP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Medical risks to subject</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Qualifications of investigator and clinical </a:t>
            </a:r>
            <a:r>
              <a:rPr lang="en-US" dirty="0" smtClean="0">
                <a:solidFill>
                  <a:schemeClr val="tx1">
                    <a:lumMod val="65000"/>
                    <a:lumOff val="35000"/>
                  </a:schemeClr>
                </a:solidFill>
                <a:latin typeface="Century Gothic" pitchFamily="34" charset="0"/>
              </a:rPr>
              <a:t>	facilities</a:t>
            </a:r>
            <a:endParaRPr lang="en-US"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Genetic engineering ethical considerations</a:t>
            </a:r>
            <a:endParaRPr lang="en-US" sz="2800" dirty="0" smtClean="0"/>
          </a:p>
        </p:txBody>
      </p:sp>
    </p:spTree>
    <p:extLst>
      <p:ext uri="{BB962C8B-B14F-4D97-AF65-F5344CB8AC3E}">
        <p14:creationId xmlns:p14="http://schemas.microsoft.com/office/powerpoint/2010/main" xmlns="" val="196569294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pPr marL="109728" indent="0">
              <a:buNone/>
            </a:pPr>
            <a:r>
              <a:rPr lang="en-US" b="1" dirty="0" smtClean="0">
                <a:solidFill>
                  <a:schemeClr val="tx1">
                    <a:lumMod val="65000"/>
                    <a:lumOff val="35000"/>
                  </a:schemeClr>
                </a:solidFill>
                <a:latin typeface="Century Gothic" pitchFamily="34" charset="0"/>
              </a:rPr>
              <a:t>3. Means </a:t>
            </a:r>
            <a:r>
              <a:rPr lang="en-US" b="1" dirty="0">
                <a:solidFill>
                  <a:schemeClr val="tx1">
                    <a:lumMod val="65000"/>
                    <a:lumOff val="35000"/>
                  </a:schemeClr>
                </a:solidFill>
                <a:latin typeface="Century Gothic" pitchFamily="34" charset="0"/>
              </a:rPr>
              <a:t>of subject selection</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Eligibility criteria</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Numbers of subjects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Recruitment procedures</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Genetic engineering ethical considerations</a:t>
            </a:r>
            <a:endParaRPr lang="en-US" sz="2800" dirty="0" smtClean="0"/>
          </a:p>
        </p:txBody>
      </p:sp>
    </p:spTree>
    <p:extLst>
      <p:ext uri="{BB962C8B-B14F-4D97-AF65-F5344CB8AC3E}">
        <p14:creationId xmlns:p14="http://schemas.microsoft.com/office/powerpoint/2010/main" xmlns="" val="112961451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pPr marL="109728" indent="0">
              <a:buNone/>
            </a:pPr>
            <a:r>
              <a:rPr lang="en-US" b="1" dirty="0">
                <a:solidFill>
                  <a:schemeClr val="tx1">
                    <a:lumMod val="65000"/>
                    <a:lumOff val="35000"/>
                  </a:schemeClr>
                </a:solidFill>
                <a:latin typeface="Century Gothic" pitchFamily="34" charset="0"/>
              </a:rPr>
              <a:t>3. Informed consent—additional issues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Potential adverse medical effects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Cost </a:t>
            </a:r>
            <a:r>
              <a:rPr lang="en-US" dirty="0" smtClean="0">
                <a:solidFill>
                  <a:schemeClr val="tx1">
                    <a:lumMod val="65000"/>
                    <a:lumOff val="35000"/>
                  </a:schemeClr>
                </a:solidFill>
                <a:latin typeface="Century Gothic" pitchFamily="34" charset="0"/>
              </a:rPr>
              <a:t>issues</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Possible media attention</a:t>
            </a:r>
          </a:p>
          <a:p>
            <a:pPr marL="109728" indent="0">
              <a:buNone/>
            </a:pPr>
            <a:r>
              <a:rPr lang="en-US" dirty="0" smtClean="0">
                <a:solidFill>
                  <a:schemeClr val="tx1">
                    <a:lumMod val="65000"/>
                    <a:lumOff val="35000"/>
                  </a:schemeClr>
                </a:solidFill>
                <a:latin typeface="Century Gothic" pitchFamily="34" charset="0"/>
              </a:rPr>
              <a:t>	• </a:t>
            </a:r>
            <a:r>
              <a:rPr lang="en-US" dirty="0">
                <a:solidFill>
                  <a:schemeClr val="tx1">
                    <a:lumMod val="65000"/>
                    <a:lumOff val="35000"/>
                  </a:schemeClr>
                </a:solidFill>
                <a:latin typeface="Century Gothic" pitchFamily="34" charset="0"/>
              </a:rPr>
              <a:t>Irreversibility of treatment</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Genetic engineering ethical considerations</a:t>
            </a:r>
            <a:endParaRPr lang="en-US" sz="2800" dirty="0" smtClean="0"/>
          </a:p>
        </p:txBody>
      </p:sp>
    </p:spTree>
    <p:extLst>
      <p:ext uri="{BB962C8B-B14F-4D97-AF65-F5344CB8AC3E}">
        <p14:creationId xmlns:p14="http://schemas.microsoft.com/office/powerpoint/2010/main" xmlns="" val="170398799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r>
              <a:rPr lang="en-US" dirty="0" smtClean="0">
                <a:solidFill>
                  <a:schemeClr val="tx1">
                    <a:lumMod val="65000"/>
                    <a:lumOff val="35000"/>
                  </a:schemeClr>
                </a:solidFill>
                <a:latin typeface="Century Gothic" pitchFamily="34" charset="0"/>
              </a:rPr>
              <a:t>To what extent should we allow genetic engineering?</a:t>
            </a:r>
          </a:p>
          <a:p>
            <a:r>
              <a:rPr lang="en-US" dirty="0" smtClean="0">
                <a:solidFill>
                  <a:schemeClr val="tx1">
                    <a:lumMod val="65000"/>
                    <a:lumOff val="35000"/>
                  </a:schemeClr>
                </a:solidFill>
                <a:latin typeface="Century Gothic" pitchFamily="34" charset="0"/>
              </a:rPr>
              <a:t>Should genetic engineering research be treated as “pro-choice” with abortion? Why or why not?</a:t>
            </a:r>
            <a:endParaRPr lang="en-US" dirty="0">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Ethical considerations of genetic and neuropsychology</a:t>
            </a:r>
            <a:endParaRPr lang="en-US" sz="2800" dirty="0" smtClean="0"/>
          </a:p>
        </p:txBody>
      </p:sp>
    </p:spTree>
    <p:extLst>
      <p:ext uri="{BB962C8B-B14F-4D97-AF65-F5344CB8AC3E}">
        <p14:creationId xmlns:p14="http://schemas.microsoft.com/office/powerpoint/2010/main" xmlns="" val="32284136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r>
              <a:rPr lang="en-US" dirty="0">
                <a:solidFill>
                  <a:schemeClr val="tx1">
                    <a:lumMod val="65000"/>
                    <a:lumOff val="35000"/>
                  </a:schemeClr>
                </a:solidFill>
                <a:latin typeface="Century Gothic" pitchFamily="34" charset="0"/>
              </a:rPr>
              <a:t>We are fast approaching arguably the most consequential technological threshold in all of human history: the ability to </a:t>
            </a:r>
            <a:r>
              <a:rPr lang="en-US" b="1" dirty="0">
                <a:solidFill>
                  <a:schemeClr val="tx1">
                    <a:lumMod val="65000"/>
                    <a:lumOff val="35000"/>
                  </a:schemeClr>
                </a:solidFill>
                <a:latin typeface="Century Gothic" pitchFamily="34" charset="0"/>
              </a:rPr>
              <a:t>alter the genes we pass to our children. </a:t>
            </a:r>
            <a:endParaRPr lang="en-US" b="1" dirty="0" smtClean="0">
              <a:solidFill>
                <a:schemeClr val="tx1">
                  <a:lumMod val="65000"/>
                  <a:lumOff val="35000"/>
                </a:schemeClr>
              </a:solidFill>
              <a:latin typeface="Century Gothic" pitchFamily="34" charset="0"/>
            </a:endParaRPr>
          </a:p>
          <a:p>
            <a:pPr marL="109728" indent="0">
              <a:buNone/>
            </a:pPr>
            <a:endParaRPr lang="en-US" b="1" dirty="0" smtClean="0">
              <a:solidFill>
                <a:schemeClr val="tx1">
                  <a:lumMod val="65000"/>
                  <a:lumOff val="35000"/>
                </a:schemeClr>
              </a:solidFill>
              <a:latin typeface="Century Gothic" pitchFamily="34" charset="0"/>
            </a:endParaRPr>
          </a:p>
          <a:p>
            <a:r>
              <a:rPr lang="en-US" b="1" dirty="0">
                <a:solidFill>
                  <a:schemeClr val="tx1">
                    <a:lumMod val="65000"/>
                    <a:lumOff val="35000"/>
                  </a:schemeClr>
                </a:solidFill>
                <a:latin typeface="Century Gothic" pitchFamily="34" charset="0"/>
              </a:rPr>
              <a:t>Human genetic engineering </a:t>
            </a:r>
            <a:r>
              <a:rPr lang="en-US" dirty="0">
                <a:solidFill>
                  <a:schemeClr val="tx1">
                    <a:lumMod val="65000"/>
                    <a:lumOff val="35000"/>
                  </a:schemeClr>
                </a:solidFill>
                <a:latin typeface="Century Gothic" pitchFamily="34" charset="0"/>
              </a:rPr>
              <a:t>is the alteration of an individual's genotype with the aim of </a:t>
            </a:r>
            <a:r>
              <a:rPr lang="en-US" b="1" dirty="0">
                <a:solidFill>
                  <a:schemeClr val="tx1">
                    <a:lumMod val="65000"/>
                    <a:lumOff val="35000"/>
                  </a:schemeClr>
                </a:solidFill>
                <a:latin typeface="Century Gothic" pitchFamily="34" charset="0"/>
              </a:rPr>
              <a:t>choosing the phenotype of a newborn</a:t>
            </a:r>
            <a:r>
              <a:rPr lang="en-US" dirty="0">
                <a:solidFill>
                  <a:schemeClr val="tx1">
                    <a:lumMod val="65000"/>
                    <a:lumOff val="35000"/>
                  </a:schemeClr>
                </a:solidFill>
                <a:latin typeface="Century Gothic" pitchFamily="34" charset="0"/>
              </a:rPr>
              <a:t> or </a:t>
            </a:r>
            <a:r>
              <a:rPr lang="en-US" b="1" dirty="0">
                <a:solidFill>
                  <a:schemeClr val="tx1">
                    <a:lumMod val="65000"/>
                    <a:lumOff val="35000"/>
                  </a:schemeClr>
                </a:solidFill>
                <a:latin typeface="Century Gothic" pitchFamily="34" charset="0"/>
              </a:rPr>
              <a:t>changing the existing phenotype</a:t>
            </a:r>
            <a:r>
              <a:rPr lang="en-US" dirty="0">
                <a:solidFill>
                  <a:schemeClr val="tx1">
                    <a:lumMod val="65000"/>
                    <a:lumOff val="35000"/>
                  </a:schemeClr>
                </a:solidFill>
                <a:latin typeface="Century Gothic" pitchFamily="34" charset="0"/>
              </a:rPr>
              <a:t> of a child or adult</a:t>
            </a:r>
          </a:p>
          <a:p>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Genetic Engineering </a:t>
            </a:r>
            <a:endParaRPr lang="en-US" sz="2800" dirty="0" smtClean="0"/>
          </a:p>
        </p:txBody>
      </p:sp>
    </p:spTree>
    <p:extLst>
      <p:ext uri="{BB962C8B-B14F-4D97-AF65-F5344CB8AC3E}">
        <p14:creationId xmlns:p14="http://schemas.microsoft.com/office/powerpoint/2010/main" xmlns="" val="7268094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r>
              <a:rPr lang="en-US" dirty="0">
                <a:solidFill>
                  <a:schemeClr val="tx1">
                    <a:lumMod val="65000"/>
                    <a:lumOff val="35000"/>
                  </a:schemeClr>
                </a:solidFill>
                <a:latin typeface="Century Gothic" pitchFamily="34" charset="0"/>
              </a:rPr>
              <a:t> It holds the promise of curing genetic diseases like </a:t>
            </a:r>
            <a:r>
              <a:rPr lang="en-US" b="1" dirty="0">
                <a:solidFill>
                  <a:schemeClr val="tx1">
                    <a:lumMod val="65000"/>
                    <a:lumOff val="35000"/>
                  </a:schemeClr>
                </a:solidFill>
                <a:latin typeface="Century Gothic" pitchFamily="34" charset="0"/>
              </a:rPr>
              <a:t>cystic fibrosis</a:t>
            </a:r>
            <a:r>
              <a:rPr lang="en-US" dirty="0">
                <a:solidFill>
                  <a:schemeClr val="tx1">
                    <a:lumMod val="65000"/>
                    <a:lumOff val="35000"/>
                  </a:schemeClr>
                </a:solidFill>
                <a:latin typeface="Century Gothic" pitchFamily="34" charset="0"/>
              </a:rPr>
              <a:t>, and increasing the immunity of people to viruses. </a:t>
            </a:r>
            <a:endParaRPr lang="en-US" dirty="0" smtClean="0">
              <a:solidFill>
                <a:schemeClr val="tx1">
                  <a:lumMod val="65000"/>
                  <a:lumOff val="35000"/>
                </a:schemeClr>
              </a:solidFill>
              <a:latin typeface="Century Gothic" pitchFamily="34" charset="0"/>
            </a:endParaRP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It </a:t>
            </a:r>
            <a:r>
              <a:rPr lang="en-US" dirty="0">
                <a:solidFill>
                  <a:schemeClr val="tx1">
                    <a:lumMod val="65000"/>
                    <a:lumOff val="35000"/>
                  </a:schemeClr>
                </a:solidFill>
                <a:latin typeface="Century Gothic" pitchFamily="34" charset="0"/>
              </a:rPr>
              <a:t>is speculated that genetic engineering could be used to change </a:t>
            </a:r>
            <a:r>
              <a:rPr lang="en-US" b="1" dirty="0">
                <a:solidFill>
                  <a:schemeClr val="tx1">
                    <a:lumMod val="65000"/>
                    <a:lumOff val="35000"/>
                  </a:schemeClr>
                </a:solidFill>
                <a:latin typeface="Century Gothic" pitchFamily="34" charset="0"/>
              </a:rPr>
              <a:t>physical appearance, metabolism, and even improve mental faculties like memory and intelligence, </a:t>
            </a:r>
            <a:r>
              <a:rPr lang="en-US" dirty="0">
                <a:solidFill>
                  <a:schemeClr val="tx1">
                    <a:lumMod val="65000"/>
                    <a:lumOff val="35000"/>
                  </a:schemeClr>
                </a:solidFill>
                <a:latin typeface="Century Gothic" pitchFamily="34" charset="0"/>
              </a:rPr>
              <a:t>although for now these uses seem to be of lower priority to researchers and are therefore limited to science fiction.</a:t>
            </a:r>
          </a:p>
          <a:p>
            <a:endParaRPr lang="en-US" dirty="0">
              <a:solidFill>
                <a:schemeClr val="tx1">
                  <a:lumMod val="65000"/>
                  <a:lumOff val="35000"/>
                </a:schemeClr>
              </a:solidFill>
              <a:latin typeface="Century Gothic" pitchFamily="34" charset="0"/>
            </a:endParaRPr>
          </a:p>
          <a:p>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Genetic Engineering </a:t>
            </a:r>
            <a:endParaRPr lang="en-US" sz="2800" dirty="0" smtClean="0"/>
          </a:p>
        </p:txBody>
      </p:sp>
    </p:spTree>
    <p:extLst>
      <p:ext uri="{BB962C8B-B14F-4D97-AF65-F5344CB8AC3E}">
        <p14:creationId xmlns:p14="http://schemas.microsoft.com/office/powerpoint/2010/main" xmlns="" val="404430859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r>
              <a:rPr lang="en-US" dirty="0">
                <a:solidFill>
                  <a:schemeClr val="tx1">
                    <a:lumMod val="65000"/>
                    <a:lumOff val="35000"/>
                  </a:schemeClr>
                </a:solidFill>
                <a:latin typeface="Century Gothic" pitchFamily="34" charset="0"/>
              </a:rPr>
              <a:t>In </a:t>
            </a:r>
            <a:r>
              <a:rPr lang="en-US" b="1" dirty="0">
                <a:solidFill>
                  <a:schemeClr val="tx1">
                    <a:lumMod val="65000"/>
                    <a:lumOff val="35000"/>
                  </a:schemeClr>
                </a:solidFill>
                <a:latin typeface="Century Gothic" pitchFamily="34" charset="0"/>
              </a:rPr>
              <a:t>1976</a:t>
            </a:r>
            <a:r>
              <a:rPr lang="en-US" dirty="0">
                <a:solidFill>
                  <a:schemeClr val="tx1">
                    <a:lumMod val="65000"/>
                    <a:lumOff val="35000"/>
                  </a:schemeClr>
                </a:solidFill>
                <a:latin typeface="Century Gothic" pitchFamily="34" charset="0"/>
              </a:rPr>
              <a:t>, the </a:t>
            </a:r>
            <a:r>
              <a:rPr lang="en-US" b="1" dirty="0">
                <a:solidFill>
                  <a:schemeClr val="tx1">
                    <a:lumMod val="65000"/>
                    <a:lumOff val="35000"/>
                  </a:schemeClr>
                </a:solidFill>
                <a:latin typeface="Century Gothic" pitchFamily="34" charset="0"/>
              </a:rPr>
              <a:t>first successful </a:t>
            </a:r>
            <a:r>
              <a:rPr lang="en-US" dirty="0">
                <a:solidFill>
                  <a:schemeClr val="tx1">
                    <a:lumMod val="65000"/>
                    <a:lumOff val="35000"/>
                  </a:schemeClr>
                </a:solidFill>
                <a:latin typeface="Century Gothic" pitchFamily="34" charset="0"/>
              </a:rPr>
              <a:t>genetic manipulation </a:t>
            </a:r>
            <a:r>
              <a:rPr lang="en-US" dirty="0" smtClean="0">
                <a:solidFill>
                  <a:schemeClr val="tx1">
                    <a:lumMod val="65000"/>
                    <a:lumOff val="35000"/>
                  </a:schemeClr>
                </a:solidFill>
                <a:latin typeface="Century Gothic" pitchFamily="34" charset="0"/>
              </a:rPr>
              <a:t>took place </a:t>
            </a:r>
            <a:r>
              <a:rPr lang="en-US" dirty="0">
                <a:solidFill>
                  <a:schemeClr val="tx1">
                    <a:lumMod val="65000"/>
                    <a:lumOff val="35000"/>
                  </a:schemeClr>
                </a:solidFill>
                <a:latin typeface="Century Gothic" pitchFamily="34" charset="0"/>
              </a:rPr>
              <a:t>on mice, in efforts to produce more accurate </a:t>
            </a:r>
            <a:r>
              <a:rPr lang="en-US" dirty="0" smtClean="0">
                <a:solidFill>
                  <a:schemeClr val="tx1">
                    <a:lumMod val="65000"/>
                    <a:lumOff val="35000"/>
                  </a:schemeClr>
                </a:solidFill>
                <a:latin typeface="Century Gothic" pitchFamily="34" charset="0"/>
              </a:rPr>
              <a:t>disease models </a:t>
            </a:r>
            <a:r>
              <a:rPr lang="en-US" dirty="0">
                <a:solidFill>
                  <a:schemeClr val="tx1">
                    <a:lumMod val="65000"/>
                    <a:lumOff val="35000"/>
                  </a:schemeClr>
                </a:solidFill>
                <a:latin typeface="Century Gothic" pitchFamily="34" charset="0"/>
              </a:rPr>
              <a:t>and test subjects. </a:t>
            </a:r>
            <a:endParaRPr lang="en-US" dirty="0" smtClean="0">
              <a:solidFill>
                <a:schemeClr val="tx1">
                  <a:lumMod val="65000"/>
                  <a:lumOff val="35000"/>
                </a:schemeClr>
              </a:solidFill>
              <a:latin typeface="Century Gothic" pitchFamily="34" charset="0"/>
            </a:endParaRPr>
          </a:p>
          <a:p>
            <a:pPr marL="109728" indent="0">
              <a:buNone/>
            </a:pPr>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These </a:t>
            </a:r>
            <a:r>
              <a:rPr lang="en-US" dirty="0">
                <a:solidFill>
                  <a:schemeClr val="tx1">
                    <a:lumMod val="65000"/>
                    <a:lumOff val="35000"/>
                  </a:schemeClr>
                </a:solidFill>
                <a:latin typeface="Century Gothic" pitchFamily="34" charset="0"/>
              </a:rPr>
              <a:t>mice were modified at </a:t>
            </a:r>
            <a:r>
              <a:rPr lang="en-US" dirty="0" smtClean="0">
                <a:solidFill>
                  <a:schemeClr val="tx1">
                    <a:lumMod val="65000"/>
                    <a:lumOff val="35000"/>
                  </a:schemeClr>
                </a:solidFill>
                <a:latin typeface="Century Gothic" pitchFamily="34" charset="0"/>
              </a:rPr>
              <a:t>the </a:t>
            </a:r>
            <a:r>
              <a:rPr lang="en-US" b="1" dirty="0" err="1" smtClean="0">
                <a:solidFill>
                  <a:schemeClr val="tx1">
                    <a:lumMod val="65000"/>
                    <a:lumOff val="35000"/>
                  </a:schemeClr>
                </a:solidFill>
                <a:latin typeface="Century Gothic" pitchFamily="34" charset="0"/>
              </a:rPr>
              <a:t>germline</a:t>
            </a:r>
            <a:r>
              <a:rPr lang="en-US" b="1" dirty="0" smtClean="0">
                <a:solidFill>
                  <a:schemeClr val="tx1">
                    <a:lumMod val="65000"/>
                    <a:lumOff val="35000"/>
                  </a:schemeClr>
                </a:solidFill>
                <a:latin typeface="Century Gothic" pitchFamily="34" charset="0"/>
              </a:rPr>
              <a:t> </a:t>
            </a:r>
            <a:r>
              <a:rPr lang="en-US" b="1" dirty="0">
                <a:solidFill>
                  <a:schemeClr val="tx1">
                    <a:lumMod val="65000"/>
                    <a:lumOff val="35000"/>
                  </a:schemeClr>
                </a:solidFill>
                <a:latin typeface="Century Gothic" pitchFamily="34" charset="0"/>
              </a:rPr>
              <a:t>stage</a:t>
            </a:r>
            <a:r>
              <a:rPr lang="en-US" dirty="0">
                <a:solidFill>
                  <a:schemeClr val="tx1">
                    <a:lumMod val="65000"/>
                    <a:lumOff val="35000"/>
                  </a:schemeClr>
                </a:solidFill>
                <a:latin typeface="Century Gothic" pitchFamily="34" charset="0"/>
              </a:rPr>
              <a:t>: that is, permanent genetic changes </a:t>
            </a:r>
            <a:r>
              <a:rPr lang="en-US" dirty="0" smtClean="0">
                <a:solidFill>
                  <a:schemeClr val="tx1">
                    <a:lumMod val="65000"/>
                    <a:lumOff val="35000"/>
                  </a:schemeClr>
                </a:solidFill>
                <a:latin typeface="Century Gothic" pitchFamily="34" charset="0"/>
              </a:rPr>
              <a:t>were induced </a:t>
            </a:r>
            <a:r>
              <a:rPr lang="en-US" dirty="0">
                <a:solidFill>
                  <a:schemeClr val="tx1">
                    <a:lumMod val="65000"/>
                    <a:lumOff val="35000"/>
                  </a:schemeClr>
                </a:solidFill>
                <a:latin typeface="Century Gothic" pitchFamily="34" charset="0"/>
              </a:rPr>
              <a:t>by transplanting new genes into the mouse’s embryo.</a:t>
            </a:r>
          </a:p>
          <a:p>
            <a:pPr marL="109728" indent="0">
              <a:buNone/>
            </a:pPr>
            <a:endParaRPr lang="en-US" b="1"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Brief history of Genetic Engineering </a:t>
            </a:r>
            <a:endParaRPr lang="en-US" sz="2800" dirty="0" smtClean="0"/>
          </a:p>
        </p:txBody>
      </p:sp>
      <p:sp>
        <p:nvSpPr>
          <p:cNvPr id="7" name="TextBox 6"/>
          <p:cNvSpPr txBox="1"/>
          <p:nvPr/>
        </p:nvSpPr>
        <p:spPr>
          <a:xfrm>
            <a:off x="4307237" y="6400800"/>
            <a:ext cx="4815742" cy="276999"/>
          </a:xfrm>
          <a:prstGeom prst="rect">
            <a:avLst/>
          </a:prstGeom>
          <a:noFill/>
        </p:spPr>
        <p:txBody>
          <a:bodyPr wrap="none" rtlCol="0">
            <a:spAutoFit/>
          </a:bodyPr>
          <a:lstStyle/>
          <a:p>
            <a:r>
              <a:rPr lang="en-US" sz="1200" dirty="0">
                <a:solidFill>
                  <a:schemeClr val="tx2">
                    <a:lumMod val="75000"/>
                  </a:schemeClr>
                </a:solidFill>
              </a:rPr>
              <a:t>http://web.mit.edu/murj/www/v12/v12-Features/v12-f4.pdf</a:t>
            </a:r>
          </a:p>
        </p:txBody>
      </p:sp>
      <p:sp>
        <p:nvSpPr>
          <p:cNvPr id="8" name="TextBox 7"/>
          <p:cNvSpPr txBox="1"/>
          <p:nvPr/>
        </p:nvSpPr>
        <p:spPr>
          <a:xfrm>
            <a:off x="4336140" y="6064579"/>
            <a:ext cx="3706464" cy="369332"/>
          </a:xfrm>
          <a:prstGeom prst="rect">
            <a:avLst/>
          </a:prstGeom>
          <a:noFill/>
        </p:spPr>
        <p:txBody>
          <a:bodyPr wrap="none" rtlCol="0">
            <a:spAutoFit/>
          </a:bodyPr>
          <a:lstStyle/>
          <a:p>
            <a:r>
              <a:rPr lang="en-US" dirty="0" smtClean="0"/>
              <a:t>A+ info on Genetic Engineering</a:t>
            </a:r>
            <a:endParaRPr lang="en-US" dirty="0"/>
          </a:p>
        </p:txBody>
      </p:sp>
    </p:spTree>
    <p:extLst>
      <p:ext uri="{BB962C8B-B14F-4D97-AF65-F5344CB8AC3E}">
        <p14:creationId xmlns:p14="http://schemas.microsoft.com/office/powerpoint/2010/main" xmlns="" val="196183182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a:bodyPr>
          <a:lstStyle/>
          <a:p>
            <a:r>
              <a:rPr lang="en-US" sz="2800" dirty="0">
                <a:solidFill>
                  <a:schemeClr val="tx1">
                    <a:lumMod val="65000"/>
                    <a:lumOff val="35000"/>
                  </a:schemeClr>
                </a:solidFill>
                <a:latin typeface="Century Gothic" pitchFamily="34" charset="0"/>
              </a:rPr>
              <a:t>The real breakthrough happened twenty five years </a:t>
            </a:r>
            <a:r>
              <a:rPr lang="en-US" sz="2800" dirty="0" smtClean="0">
                <a:solidFill>
                  <a:schemeClr val="tx1">
                    <a:lumMod val="65000"/>
                    <a:lumOff val="35000"/>
                  </a:schemeClr>
                </a:solidFill>
                <a:latin typeface="Century Gothic" pitchFamily="34" charset="0"/>
              </a:rPr>
              <a:t>later—on </a:t>
            </a:r>
            <a:r>
              <a:rPr lang="en-US" sz="2800" b="1" dirty="0" smtClean="0">
                <a:solidFill>
                  <a:schemeClr val="tx1">
                    <a:lumMod val="65000"/>
                    <a:lumOff val="35000"/>
                  </a:schemeClr>
                </a:solidFill>
                <a:latin typeface="Century Gothic" pitchFamily="34" charset="0"/>
              </a:rPr>
              <a:t>January </a:t>
            </a:r>
            <a:r>
              <a:rPr lang="en-US" sz="2800" b="1" dirty="0">
                <a:solidFill>
                  <a:schemeClr val="tx1">
                    <a:lumMod val="65000"/>
                    <a:lumOff val="35000"/>
                  </a:schemeClr>
                </a:solidFill>
                <a:latin typeface="Century Gothic" pitchFamily="34" charset="0"/>
              </a:rPr>
              <a:t>11, 2001</a:t>
            </a:r>
            <a:r>
              <a:rPr lang="en-US" sz="2800" dirty="0">
                <a:solidFill>
                  <a:schemeClr val="tx1">
                    <a:lumMod val="65000"/>
                    <a:lumOff val="35000"/>
                  </a:schemeClr>
                </a:solidFill>
                <a:latin typeface="Century Gothic" pitchFamily="34" charset="0"/>
              </a:rPr>
              <a:t>, when scientists in Oregon unveiled </a:t>
            </a:r>
            <a:r>
              <a:rPr lang="en-US" sz="2800" dirty="0" err="1">
                <a:solidFill>
                  <a:schemeClr val="tx1">
                    <a:lumMod val="65000"/>
                    <a:lumOff val="35000"/>
                  </a:schemeClr>
                </a:solidFill>
                <a:latin typeface="Century Gothic" pitchFamily="34" charset="0"/>
              </a:rPr>
              <a:t>ANDi</a:t>
            </a:r>
            <a:r>
              <a:rPr lang="en-US" sz="2800" dirty="0">
                <a:solidFill>
                  <a:schemeClr val="tx1">
                    <a:lumMod val="65000"/>
                    <a:lumOff val="35000"/>
                  </a:schemeClr>
                </a:solidFill>
                <a:latin typeface="Century Gothic" pitchFamily="34" charset="0"/>
              </a:rPr>
              <a:t>, </a:t>
            </a:r>
            <a:r>
              <a:rPr lang="en-US" sz="2800" dirty="0" smtClean="0">
                <a:solidFill>
                  <a:schemeClr val="tx1">
                    <a:lumMod val="65000"/>
                    <a:lumOff val="35000"/>
                  </a:schemeClr>
                </a:solidFill>
                <a:latin typeface="Century Gothic" pitchFamily="34" charset="0"/>
              </a:rPr>
              <a:t>a baby </a:t>
            </a:r>
            <a:r>
              <a:rPr lang="en-US" sz="2800" dirty="0">
                <a:solidFill>
                  <a:schemeClr val="tx1">
                    <a:lumMod val="65000"/>
                    <a:lumOff val="35000"/>
                  </a:schemeClr>
                </a:solidFill>
                <a:latin typeface="Century Gothic" pitchFamily="34" charset="0"/>
              </a:rPr>
              <a:t>rhesus monkey carrying a new jellyfish gene in </a:t>
            </a:r>
            <a:r>
              <a:rPr lang="en-US" sz="2800" dirty="0" smtClean="0">
                <a:solidFill>
                  <a:schemeClr val="tx1">
                    <a:lumMod val="65000"/>
                    <a:lumOff val="35000"/>
                  </a:schemeClr>
                </a:solidFill>
                <a:latin typeface="Century Gothic" pitchFamily="34" charset="0"/>
              </a:rPr>
              <a:t>his genome.</a:t>
            </a:r>
          </a:p>
          <a:p>
            <a:pPr marL="109728" indent="0">
              <a:buNone/>
            </a:pPr>
            <a:endParaRPr lang="en-US" sz="2800" dirty="0" smtClean="0">
              <a:solidFill>
                <a:schemeClr val="tx1">
                  <a:lumMod val="65000"/>
                  <a:lumOff val="35000"/>
                </a:schemeClr>
              </a:solidFill>
              <a:latin typeface="Century Gothic" pitchFamily="34" charset="0"/>
            </a:endParaRPr>
          </a:p>
          <a:p>
            <a:r>
              <a:rPr lang="en-US" sz="2800" dirty="0">
                <a:solidFill>
                  <a:schemeClr val="tx1">
                    <a:lumMod val="65000"/>
                    <a:lumOff val="35000"/>
                  </a:schemeClr>
                </a:solidFill>
                <a:latin typeface="Century Gothic" pitchFamily="34" charset="0"/>
              </a:rPr>
              <a:t> It wasn't until the year 2003 when the </a:t>
            </a:r>
            <a:r>
              <a:rPr lang="en-US" sz="2800" b="1" dirty="0">
                <a:solidFill>
                  <a:schemeClr val="tx1">
                    <a:lumMod val="65000"/>
                    <a:lumOff val="35000"/>
                  </a:schemeClr>
                </a:solidFill>
              </a:rPr>
              <a:t>first human genome</a:t>
            </a:r>
            <a:r>
              <a:rPr lang="en-US" sz="2800" dirty="0">
                <a:solidFill>
                  <a:schemeClr val="tx1">
                    <a:lumMod val="65000"/>
                    <a:lumOff val="35000"/>
                  </a:schemeClr>
                </a:solidFill>
                <a:latin typeface="Century Gothic" pitchFamily="34" charset="0"/>
              </a:rPr>
              <a:t> was modified by scientist </a:t>
            </a:r>
            <a:r>
              <a:rPr lang="en-US" sz="2800" b="1" dirty="0">
                <a:solidFill>
                  <a:schemeClr val="tx1">
                    <a:lumMod val="65000"/>
                    <a:lumOff val="35000"/>
                  </a:schemeClr>
                </a:solidFill>
                <a:latin typeface="Century Gothic" pitchFamily="34" charset="0"/>
              </a:rPr>
              <a:t>Jacques Cohen</a:t>
            </a:r>
            <a:r>
              <a:rPr lang="en-US" sz="2800" dirty="0">
                <a:solidFill>
                  <a:schemeClr val="tx1">
                    <a:lumMod val="65000"/>
                    <a:lumOff val="35000"/>
                  </a:schemeClr>
                </a:solidFill>
                <a:latin typeface="Century Gothic" pitchFamily="34" charset="0"/>
              </a:rPr>
              <a:t>. Cohen had produced two healthy babies from the genetics of two different mothers in his attempt to solve infertility issues.</a:t>
            </a: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Brief history of Genetic Engineering </a:t>
            </a:r>
            <a:endParaRPr lang="en-US" sz="2800" dirty="0" smtClean="0"/>
          </a:p>
        </p:txBody>
      </p:sp>
    </p:spTree>
    <p:extLst>
      <p:ext uri="{BB962C8B-B14F-4D97-AF65-F5344CB8AC3E}">
        <p14:creationId xmlns:p14="http://schemas.microsoft.com/office/powerpoint/2010/main" xmlns="" val="255078793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lnSpcReduction="10000"/>
          </a:bodyPr>
          <a:lstStyle/>
          <a:p>
            <a:r>
              <a:rPr lang="en-US" dirty="0">
                <a:solidFill>
                  <a:schemeClr val="tx1">
                    <a:lumMod val="65000"/>
                    <a:lumOff val="35000"/>
                  </a:schemeClr>
                </a:solidFill>
                <a:latin typeface="Century Gothic" pitchFamily="34" charset="0"/>
              </a:rPr>
              <a:t>This technology uses the pre-genetic implantation(PGD), a form of in vitro fertilization(IVF). </a:t>
            </a:r>
            <a:endParaRPr lang="en-US" dirty="0" smtClean="0">
              <a:solidFill>
                <a:schemeClr val="tx1">
                  <a:lumMod val="65000"/>
                  <a:lumOff val="35000"/>
                </a:schemeClr>
              </a:solidFill>
              <a:latin typeface="Century Gothic" pitchFamily="34" charset="0"/>
            </a:endParaRP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In </a:t>
            </a:r>
            <a:r>
              <a:rPr lang="en-US" dirty="0">
                <a:solidFill>
                  <a:schemeClr val="tx1">
                    <a:lumMod val="65000"/>
                    <a:lumOff val="35000"/>
                  </a:schemeClr>
                </a:solidFill>
                <a:latin typeface="Century Gothic" pitchFamily="34" charset="0"/>
              </a:rPr>
              <a:t>addition to that, the created embryos are then screened to see if there are any faulty genetics before implantation</a:t>
            </a:r>
            <a:r>
              <a:rPr lang="en-US" dirty="0" smtClean="0">
                <a:solidFill>
                  <a:schemeClr val="tx1">
                    <a:lumMod val="65000"/>
                    <a:lumOff val="35000"/>
                  </a:schemeClr>
                </a:solidFill>
                <a:latin typeface="Century Gothic" pitchFamily="34" charset="0"/>
              </a:rPr>
              <a:t>.</a:t>
            </a: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 </a:t>
            </a:r>
            <a:r>
              <a:rPr lang="en-US" dirty="0">
                <a:solidFill>
                  <a:schemeClr val="tx1">
                    <a:lumMod val="65000"/>
                    <a:lumOff val="35000"/>
                  </a:schemeClr>
                </a:solidFill>
                <a:latin typeface="Century Gothic" pitchFamily="34" charset="0"/>
              </a:rPr>
              <a:t>After the embryos have matured to an 8-cell stage, one or two embryos are then tested to see if there are any faulty genes. The one without fault is then implanted into the mother. </a:t>
            </a:r>
          </a:p>
          <a:p>
            <a:endParaRPr lang="en-US"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Brief history of Genetic Engineering </a:t>
            </a:r>
            <a:endParaRPr lang="en-US" sz="2800" dirty="0" smtClean="0"/>
          </a:p>
        </p:txBody>
      </p:sp>
    </p:spTree>
    <p:extLst>
      <p:ext uri="{BB962C8B-B14F-4D97-AF65-F5344CB8AC3E}">
        <p14:creationId xmlns:p14="http://schemas.microsoft.com/office/powerpoint/2010/main" xmlns="" val="2231140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5029200" cy="3962400"/>
          </a:xfrm>
        </p:spPr>
        <p:txBody>
          <a:bodyPr>
            <a:normAutofit/>
          </a:bodyPr>
          <a:lstStyle/>
          <a:p>
            <a:endParaRPr lang="en-US" dirty="0">
              <a:solidFill>
                <a:schemeClr val="tx1">
                  <a:lumMod val="65000"/>
                  <a:lumOff val="35000"/>
                </a:schemeClr>
              </a:solidFill>
            </a:endParaRPr>
          </a:p>
          <a:p>
            <a:pPr marL="109728" indent="0">
              <a:buNone/>
            </a:pPr>
            <a:r>
              <a:rPr lang="en-US" dirty="0" smtClean="0">
                <a:solidFill>
                  <a:schemeClr val="tx1">
                    <a:lumMod val="65000"/>
                    <a:lumOff val="35000"/>
                  </a:schemeClr>
                </a:solidFill>
              </a:rPr>
              <a:t>An example of this theory </a:t>
            </a:r>
            <a:r>
              <a:rPr lang="en-US" i="1" dirty="0" smtClean="0">
                <a:solidFill>
                  <a:schemeClr val="tx1">
                    <a:lumMod val="65000"/>
                    <a:lumOff val="35000"/>
                  </a:schemeClr>
                </a:solidFill>
              </a:rPr>
              <a:t>in research  </a:t>
            </a:r>
            <a:r>
              <a:rPr lang="en-US" dirty="0" smtClean="0">
                <a:solidFill>
                  <a:schemeClr val="tx1">
                    <a:lumMod val="65000"/>
                    <a:lumOff val="35000"/>
                  </a:schemeClr>
                </a:solidFill>
              </a:rPr>
              <a:t>is </a:t>
            </a:r>
            <a:r>
              <a:rPr lang="en-US" b="1" dirty="0" smtClean="0">
                <a:solidFill>
                  <a:schemeClr val="tx1">
                    <a:lumMod val="65000"/>
                    <a:lumOff val="35000"/>
                  </a:schemeClr>
                </a:solidFill>
              </a:rPr>
              <a:t>French Physician Pierre Paul </a:t>
            </a:r>
            <a:r>
              <a:rPr lang="en-US" b="1" dirty="0" err="1" smtClean="0">
                <a:solidFill>
                  <a:schemeClr val="tx1">
                    <a:lumMod val="65000"/>
                    <a:lumOff val="35000"/>
                  </a:schemeClr>
                </a:solidFill>
              </a:rPr>
              <a:t>Broca’s</a:t>
            </a:r>
            <a:r>
              <a:rPr lang="en-US" b="1" dirty="0" smtClean="0">
                <a:solidFill>
                  <a:schemeClr val="tx1">
                    <a:lumMod val="65000"/>
                    <a:lumOff val="35000"/>
                  </a:schemeClr>
                </a:solidFill>
              </a:rPr>
              <a:t> </a:t>
            </a:r>
            <a:r>
              <a:rPr lang="en-US" dirty="0" smtClean="0">
                <a:solidFill>
                  <a:schemeClr val="tx1">
                    <a:lumMod val="65000"/>
                    <a:lumOff val="35000"/>
                  </a:schemeClr>
                </a:solidFill>
              </a:rPr>
              <a:t>research on </a:t>
            </a:r>
            <a:r>
              <a:rPr lang="en-US" b="1" dirty="0" smtClean="0">
                <a:solidFill>
                  <a:schemeClr val="tx1">
                    <a:lumMod val="65000"/>
                    <a:lumOff val="35000"/>
                  </a:schemeClr>
                </a:solidFill>
              </a:rPr>
              <a:t>localization of function. </a:t>
            </a:r>
            <a:endParaRPr lang="en-US" dirty="0">
              <a:solidFill>
                <a:schemeClr val="tx1">
                  <a:lumMod val="65000"/>
                  <a:lumOff val="35000"/>
                </a:schemeClr>
              </a:solidFill>
            </a:endParaRPr>
          </a:p>
          <a:p>
            <a:pPr marL="0" indent="0">
              <a:buNone/>
            </a:pPr>
            <a:endParaRPr lang="en-US" dirty="0"/>
          </a:p>
        </p:txBody>
      </p:sp>
      <p:sp>
        <p:nvSpPr>
          <p:cNvPr id="2" name="Title 1"/>
          <p:cNvSpPr>
            <a:spLocks noGrp="1"/>
          </p:cNvSpPr>
          <p:nvPr>
            <p:ph type="title"/>
          </p:nvPr>
        </p:nvSpPr>
        <p:spPr>
          <a:xfrm>
            <a:off x="533400" y="685800"/>
            <a:ext cx="8229600" cy="1143000"/>
          </a:xfrm>
        </p:spPr>
        <p:txBody>
          <a:bodyPr>
            <a:noAutofit/>
          </a:bodyPr>
          <a:lstStyle/>
          <a:p>
            <a:pPr algn="ctr"/>
            <a:r>
              <a:rPr lang="en-US" sz="2800" b="1" dirty="0"/>
              <a:t>Principle </a:t>
            </a:r>
            <a:r>
              <a:rPr lang="en-US" sz="2800" b="1" dirty="0" smtClean="0"/>
              <a:t>1:  </a:t>
            </a:r>
            <a:r>
              <a:rPr lang="en-US" sz="2800" b="0" dirty="0" smtClean="0"/>
              <a:t>Human behavior is </a:t>
            </a:r>
            <a:r>
              <a:rPr lang="en-US" sz="2800" dirty="0" smtClean="0"/>
              <a:t>localized</a:t>
            </a:r>
            <a:r>
              <a:rPr lang="en-US" sz="2800" b="0" dirty="0" smtClean="0"/>
              <a:t> to specific parts of the brain.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62600" y="2057400"/>
            <a:ext cx="3200400" cy="3667125"/>
          </a:xfrm>
          <a:prstGeom prst="rect">
            <a:avLst/>
          </a:prstGeom>
        </p:spPr>
      </p:pic>
    </p:spTree>
    <p:extLst>
      <p:ext uri="{BB962C8B-B14F-4D97-AF65-F5344CB8AC3E}">
        <p14:creationId xmlns:p14="http://schemas.microsoft.com/office/powerpoint/2010/main" xmlns="" val="50354423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76346"/>
          </a:xfrm>
        </p:spPr>
        <p:txBody>
          <a:bodyPr>
            <a:normAutofit lnSpcReduction="10000"/>
          </a:bodyPr>
          <a:lstStyle/>
          <a:p>
            <a:r>
              <a:rPr lang="en-US" dirty="0" smtClean="0">
                <a:solidFill>
                  <a:schemeClr val="tx1">
                    <a:lumMod val="65000"/>
                    <a:lumOff val="35000"/>
                  </a:schemeClr>
                </a:solidFill>
                <a:latin typeface="Century Gothic" pitchFamily="34" charset="0"/>
              </a:rPr>
              <a:t>The </a:t>
            </a:r>
            <a:r>
              <a:rPr lang="en-US" dirty="0">
                <a:solidFill>
                  <a:schemeClr val="tx1">
                    <a:lumMod val="65000"/>
                    <a:lumOff val="35000"/>
                  </a:schemeClr>
                </a:solidFill>
                <a:latin typeface="Century Gothic" pitchFamily="34" charset="0"/>
              </a:rPr>
              <a:t>pre-implantation process can be used to eliminate </a:t>
            </a:r>
            <a:r>
              <a:rPr lang="en-US" b="1" dirty="0">
                <a:solidFill>
                  <a:schemeClr val="tx1">
                    <a:lumMod val="65000"/>
                    <a:lumOff val="35000"/>
                  </a:schemeClr>
                </a:solidFill>
                <a:latin typeface="Century Gothic" pitchFamily="34" charset="0"/>
              </a:rPr>
              <a:t>illness and defect. </a:t>
            </a:r>
            <a:endParaRPr lang="en-US" b="1" dirty="0" smtClean="0">
              <a:solidFill>
                <a:schemeClr val="tx1">
                  <a:lumMod val="65000"/>
                  <a:lumOff val="35000"/>
                </a:schemeClr>
              </a:solidFill>
              <a:latin typeface="Century Gothic" pitchFamily="34" charset="0"/>
            </a:endParaRP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One </a:t>
            </a:r>
            <a:r>
              <a:rPr lang="en-US" dirty="0">
                <a:solidFill>
                  <a:schemeClr val="tx1">
                    <a:lumMod val="65000"/>
                    <a:lumOff val="35000"/>
                  </a:schemeClr>
                </a:solidFill>
                <a:latin typeface="Century Gothic" pitchFamily="34" charset="0"/>
              </a:rPr>
              <a:t>prime example is </a:t>
            </a:r>
            <a:r>
              <a:rPr lang="en-US" b="1" dirty="0">
                <a:solidFill>
                  <a:schemeClr val="tx1">
                    <a:lumMod val="65000"/>
                    <a:lumOff val="35000"/>
                  </a:schemeClr>
                </a:solidFill>
                <a:latin typeface="Century Gothic" pitchFamily="34" charset="0"/>
              </a:rPr>
              <a:t>Adam Nash. </a:t>
            </a:r>
            <a:r>
              <a:rPr lang="en-US" dirty="0">
                <a:solidFill>
                  <a:schemeClr val="tx1">
                    <a:lumMod val="65000"/>
                    <a:lumOff val="35000"/>
                  </a:schemeClr>
                </a:solidFill>
                <a:latin typeface="Century Gothic" pitchFamily="34" charset="0"/>
              </a:rPr>
              <a:t>He was the first child to be born using this technology to save his dying sister of </a:t>
            </a:r>
            <a:r>
              <a:rPr lang="en-US" i="1" dirty="0" err="1">
                <a:solidFill>
                  <a:schemeClr val="tx1">
                    <a:lumMod val="65000"/>
                    <a:lumOff val="35000"/>
                  </a:schemeClr>
                </a:solidFill>
                <a:latin typeface="Century Gothic" pitchFamily="34" charset="0"/>
              </a:rPr>
              <a:t>Faconi's</a:t>
            </a:r>
            <a:r>
              <a:rPr lang="en-US" i="1" dirty="0">
                <a:solidFill>
                  <a:schemeClr val="tx1">
                    <a:lumMod val="65000"/>
                    <a:lumOff val="35000"/>
                  </a:schemeClr>
                </a:solidFill>
                <a:latin typeface="Century Gothic" pitchFamily="34" charset="0"/>
              </a:rPr>
              <a:t> </a:t>
            </a:r>
            <a:r>
              <a:rPr lang="en-US" i="1" dirty="0" err="1" smtClean="0">
                <a:solidFill>
                  <a:schemeClr val="tx1">
                    <a:lumMod val="65000"/>
                    <a:lumOff val="35000"/>
                  </a:schemeClr>
                </a:solidFill>
                <a:latin typeface="Century Gothic" pitchFamily="34" charset="0"/>
              </a:rPr>
              <a:t>anaemia</a:t>
            </a:r>
            <a:r>
              <a:rPr lang="en-US" i="1" dirty="0" smtClean="0">
                <a:solidFill>
                  <a:schemeClr val="tx1">
                    <a:lumMod val="65000"/>
                    <a:lumOff val="35000"/>
                  </a:schemeClr>
                </a:solidFill>
                <a:latin typeface="Century Gothic" pitchFamily="34" charset="0"/>
              </a:rPr>
              <a:t> (a genetic disease that can cause a predisposition for cancer)</a:t>
            </a:r>
            <a:r>
              <a:rPr lang="en-US" dirty="0" smtClean="0">
                <a:solidFill>
                  <a:schemeClr val="tx1">
                    <a:lumMod val="65000"/>
                    <a:lumOff val="35000"/>
                  </a:schemeClr>
                </a:solidFill>
                <a:latin typeface="Century Gothic" pitchFamily="34" charset="0"/>
              </a:rPr>
              <a:t> </a:t>
            </a:r>
            <a:r>
              <a:rPr lang="en-US" dirty="0">
                <a:solidFill>
                  <a:schemeClr val="tx1">
                    <a:lumMod val="65000"/>
                    <a:lumOff val="35000"/>
                  </a:schemeClr>
                </a:solidFill>
                <a:latin typeface="Century Gothic" pitchFamily="34" charset="0"/>
              </a:rPr>
              <a:t>by becoming a donor. This technology can </a:t>
            </a:r>
            <a:r>
              <a:rPr lang="en-US" dirty="0" smtClean="0">
                <a:solidFill>
                  <a:schemeClr val="tx1">
                    <a:lumMod val="65000"/>
                    <a:lumOff val="35000"/>
                  </a:schemeClr>
                </a:solidFill>
                <a:latin typeface="Century Gothic" pitchFamily="34" charset="0"/>
              </a:rPr>
              <a:t>also be </a:t>
            </a:r>
            <a:r>
              <a:rPr lang="en-US" dirty="0">
                <a:solidFill>
                  <a:schemeClr val="tx1">
                    <a:lumMod val="65000"/>
                    <a:lumOff val="35000"/>
                  </a:schemeClr>
                </a:solidFill>
                <a:latin typeface="Century Gothic" pitchFamily="34" charset="0"/>
              </a:rPr>
              <a:t>used to prevent Down's </a:t>
            </a:r>
            <a:r>
              <a:rPr lang="en-US" dirty="0" smtClean="0">
                <a:solidFill>
                  <a:schemeClr val="tx1">
                    <a:lumMod val="65000"/>
                    <a:lumOff val="35000"/>
                  </a:schemeClr>
                </a:solidFill>
                <a:latin typeface="Century Gothic" pitchFamily="34" charset="0"/>
              </a:rPr>
              <a:t>Syndrome (Trisomy 21).</a:t>
            </a:r>
          </a:p>
          <a:p>
            <a:pPr marL="109728" indent="0">
              <a:buNone/>
            </a:pPr>
            <a:endParaRPr lang="en-US" dirty="0" smtClean="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Similar </a:t>
            </a:r>
            <a:r>
              <a:rPr lang="en-US" dirty="0">
                <a:solidFill>
                  <a:schemeClr val="tx1">
                    <a:lumMod val="65000"/>
                    <a:lumOff val="35000"/>
                  </a:schemeClr>
                </a:solidFill>
                <a:latin typeface="Century Gothic" pitchFamily="34" charset="0"/>
              </a:rPr>
              <a:t>principles of this technology are used to alter crops and plants to resist herbicides and pesticides. </a:t>
            </a:r>
          </a:p>
          <a:p>
            <a:endParaRPr lang="en-US"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Brief history of Genetic Engineering </a:t>
            </a:r>
            <a:endParaRPr lang="en-US" sz="2800" dirty="0" smtClean="0"/>
          </a:p>
        </p:txBody>
      </p:sp>
    </p:spTree>
    <p:extLst>
      <p:ext uri="{BB962C8B-B14F-4D97-AF65-F5344CB8AC3E}">
        <p14:creationId xmlns:p14="http://schemas.microsoft.com/office/powerpoint/2010/main" xmlns="" val="406620326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6096000" cy="4800600"/>
          </a:xfrm>
        </p:spPr>
        <p:txBody>
          <a:bodyPr>
            <a:normAutofit fontScale="92500" lnSpcReduction="10000"/>
          </a:bodyPr>
          <a:lstStyle/>
          <a:p>
            <a:r>
              <a:rPr lang="en-US" dirty="0" smtClean="0">
                <a:solidFill>
                  <a:schemeClr val="tx1">
                    <a:lumMod val="65000"/>
                    <a:lumOff val="35000"/>
                  </a:schemeClr>
                </a:solidFill>
                <a:latin typeface="Century Gothic" pitchFamily="34" charset="0"/>
              </a:rPr>
              <a:t>Geneticist have </a:t>
            </a:r>
            <a:r>
              <a:rPr lang="en-US" b="1" dirty="0" smtClean="0">
                <a:solidFill>
                  <a:schemeClr val="tx1">
                    <a:lumMod val="65000"/>
                    <a:lumOff val="35000"/>
                  </a:schemeClr>
                </a:solidFill>
                <a:latin typeface="Century Gothic" pitchFamily="34" charset="0"/>
              </a:rPr>
              <a:t>altered </a:t>
            </a:r>
            <a:r>
              <a:rPr lang="en-US" b="1" dirty="0">
                <a:solidFill>
                  <a:schemeClr val="tx1">
                    <a:lumMod val="65000"/>
                    <a:lumOff val="35000"/>
                  </a:schemeClr>
                </a:solidFill>
                <a:latin typeface="Century Gothic" pitchFamily="34" charset="0"/>
              </a:rPr>
              <a:t>the IQ of mice </a:t>
            </a:r>
            <a:r>
              <a:rPr lang="en-US" dirty="0">
                <a:solidFill>
                  <a:schemeClr val="tx1">
                    <a:lumMod val="65000"/>
                    <a:lumOff val="35000"/>
                  </a:schemeClr>
                </a:solidFill>
                <a:latin typeface="Century Gothic" pitchFamily="34" charset="0"/>
              </a:rPr>
              <a:t>by placing an extra gene, </a:t>
            </a:r>
            <a:r>
              <a:rPr lang="en-US" b="1" dirty="0">
                <a:solidFill>
                  <a:schemeClr val="tx1">
                    <a:lumMod val="65000"/>
                    <a:lumOff val="35000"/>
                  </a:schemeClr>
                </a:solidFill>
                <a:latin typeface="Century Gothic" pitchFamily="34" charset="0"/>
              </a:rPr>
              <a:t>NR2B</a:t>
            </a:r>
            <a:r>
              <a:rPr lang="en-US" dirty="0">
                <a:solidFill>
                  <a:schemeClr val="tx1">
                    <a:lumMod val="65000"/>
                    <a:lumOff val="35000"/>
                  </a:schemeClr>
                </a:solidFill>
                <a:latin typeface="Century Gothic" pitchFamily="34" charset="0"/>
              </a:rPr>
              <a:t>, which plays a major role in the brain. The mice that had the extra copy of the gene learned faster and retained memory longer than normal mice</a:t>
            </a:r>
            <a:r>
              <a:rPr lang="en-US" dirty="0" smtClean="0">
                <a:solidFill>
                  <a:schemeClr val="tx1">
                    <a:lumMod val="65000"/>
                    <a:lumOff val="35000"/>
                  </a:schemeClr>
                </a:solidFill>
                <a:latin typeface="Century Gothic" pitchFamily="34" charset="0"/>
              </a:rPr>
              <a:t>.</a:t>
            </a:r>
          </a:p>
          <a:p>
            <a:pPr marL="109728" indent="0" algn="ctr">
              <a:buNone/>
            </a:pPr>
            <a:endParaRPr lang="en-US" dirty="0" smtClean="0">
              <a:solidFill>
                <a:schemeClr val="tx1">
                  <a:lumMod val="65000"/>
                  <a:lumOff val="35000"/>
                </a:schemeClr>
              </a:solidFill>
              <a:latin typeface="Century Gothic" pitchFamily="34" charset="0"/>
            </a:endParaRPr>
          </a:p>
          <a:p>
            <a:r>
              <a:rPr lang="en-US" b="1" dirty="0" err="1">
                <a:solidFill>
                  <a:schemeClr val="tx1">
                    <a:lumMod val="65000"/>
                    <a:lumOff val="35000"/>
                  </a:schemeClr>
                </a:solidFill>
                <a:latin typeface="Century Gothic" pitchFamily="34" charset="0"/>
              </a:rPr>
              <a:t>Hobbie</a:t>
            </a:r>
            <a:r>
              <a:rPr lang="en-US" b="1" dirty="0">
                <a:solidFill>
                  <a:schemeClr val="tx1">
                    <a:lumMod val="65000"/>
                    <a:lumOff val="35000"/>
                  </a:schemeClr>
                </a:solidFill>
                <a:latin typeface="Century Gothic" pitchFamily="34" charset="0"/>
              </a:rPr>
              <a:t>-J</a:t>
            </a:r>
            <a:r>
              <a:rPr lang="en-US" dirty="0">
                <a:solidFill>
                  <a:schemeClr val="tx1">
                    <a:lumMod val="65000"/>
                    <a:lumOff val="35000"/>
                  </a:schemeClr>
                </a:solidFill>
                <a:latin typeface="Century Gothic" pitchFamily="34" charset="0"/>
              </a:rPr>
              <a:t> is a </a:t>
            </a:r>
            <a:r>
              <a:rPr lang="en-US" b="1" dirty="0" err="1">
                <a:solidFill>
                  <a:schemeClr val="tx1">
                    <a:lumMod val="65000"/>
                    <a:lumOff val="35000"/>
                  </a:schemeClr>
                </a:solidFill>
                <a:latin typeface="Century Gothic" pitchFamily="34" charset="0"/>
              </a:rPr>
              <a:t>transgenically</a:t>
            </a:r>
            <a:r>
              <a:rPr lang="en-US" b="1" dirty="0">
                <a:solidFill>
                  <a:schemeClr val="tx1">
                    <a:lumMod val="65000"/>
                    <a:lumOff val="35000"/>
                  </a:schemeClr>
                </a:solidFill>
                <a:latin typeface="Century Gothic" pitchFamily="34" charset="0"/>
              </a:rPr>
              <a:t>-enhanced rat </a:t>
            </a:r>
            <a:r>
              <a:rPr lang="en-US" dirty="0">
                <a:solidFill>
                  <a:schemeClr val="tx1">
                    <a:lumMod val="65000"/>
                    <a:lumOff val="35000"/>
                  </a:schemeClr>
                </a:solidFill>
                <a:latin typeface="Century Gothic" pitchFamily="34" charset="0"/>
              </a:rPr>
              <a:t>able to remember novel objects for three times longer than the average Long Evans female rat (the smartest rat strain). </a:t>
            </a:r>
          </a:p>
          <a:p>
            <a:endParaRPr lang="en-US" dirty="0">
              <a:solidFill>
                <a:schemeClr val="tx1">
                  <a:lumMod val="65000"/>
                  <a:lumOff val="35000"/>
                </a:schemeClr>
              </a:solidFill>
              <a:latin typeface="Century Gothic" pitchFamily="34" charset="0"/>
            </a:endParaRPr>
          </a:p>
          <a:p>
            <a:endParaRPr lang="en-US"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Brief history of Genetic Engineering </a:t>
            </a:r>
            <a:endParaRPr lang="en-US" sz="28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48400" y="2286000"/>
            <a:ext cx="2745946"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48219419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8915400" cy="4953000"/>
          </a:xfrm>
        </p:spPr>
        <p:txBody>
          <a:bodyPr>
            <a:normAutofit lnSpcReduction="10000"/>
          </a:bodyPr>
          <a:lstStyle/>
          <a:p>
            <a:r>
              <a:rPr lang="en-US" dirty="0">
                <a:solidFill>
                  <a:schemeClr val="tx1">
                    <a:lumMod val="65000"/>
                    <a:lumOff val="35000"/>
                  </a:schemeClr>
                </a:solidFill>
                <a:latin typeface="Century Gothic" pitchFamily="34" charset="0"/>
              </a:rPr>
              <a:t>Researchers from the </a:t>
            </a:r>
            <a:r>
              <a:rPr lang="en-US" b="1" dirty="0">
                <a:solidFill>
                  <a:schemeClr val="tx1">
                    <a:lumMod val="65000"/>
                    <a:lumOff val="35000"/>
                  </a:schemeClr>
                </a:solidFill>
                <a:latin typeface="Century Gothic" pitchFamily="34" charset="0"/>
              </a:rPr>
              <a:t>Medical College of Georgia and East China Normal University </a:t>
            </a:r>
            <a:r>
              <a:rPr lang="en-US" dirty="0">
                <a:solidFill>
                  <a:schemeClr val="tx1">
                    <a:lumMod val="65000"/>
                    <a:lumOff val="35000"/>
                  </a:schemeClr>
                </a:solidFill>
                <a:latin typeface="Century Gothic" pitchFamily="34" charset="0"/>
              </a:rPr>
              <a:t>developed </a:t>
            </a:r>
            <a:r>
              <a:rPr lang="en-US" dirty="0" err="1">
                <a:solidFill>
                  <a:schemeClr val="tx1">
                    <a:lumMod val="65000"/>
                    <a:lumOff val="35000"/>
                  </a:schemeClr>
                </a:solidFill>
                <a:latin typeface="Century Gothic" pitchFamily="34" charset="0"/>
              </a:rPr>
              <a:t>Hobbie</a:t>
            </a:r>
            <a:r>
              <a:rPr lang="en-US" dirty="0">
                <a:solidFill>
                  <a:schemeClr val="tx1">
                    <a:lumMod val="65000"/>
                    <a:lumOff val="35000"/>
                  </a:schemeClr>
                </a:solidFill>
                <a:latin typeface="Century Gothic" pitchFamily="34" charset="0"/>
              </a:rPr>
              <a:t>-J 's superior brainpower by </a:t>
            </a:r>
            <a:r>
              <a:rPr lang="en-US" b="1" dirty="0">
                <a:solidFill>
                  <a:schemeClr val="tx1">
                    <a:lumMod val="65000"/>
                    <a:lumOff val="35000"/>
                  </a:schemeClr>
                </a:solidFill>
                <a:latin typeface="Century Gothic" pitchFamily="34" charset="0"/>
              </a:rPr>
              <a:t>transgenic over-expression of the NR2B gene</a:t>
            </a:r>
            <a:r>
              <a:rPr lang="en-US" dirty="0">
                <a:solidFill>
                  <a:schemeClr val="tx1">
                    <a:lumMod val="65000"/>
                    <a:lumOff val="35000"/>
                  </a:schemeClr>
                </a:solidFill>
                <a:latin typeface="Century Gothic" pitchFamily="34" charset="0"/>
              </a:rPr>
              <a:t>, which in turn increased communication between NMDA receptor sites maybe a hundred milliseconds longer than normal, just enough to enhance learning and memory. </a:t>
            </a:r>
            <a:endParaRPr lang="en-US" dirty="0" smtClean="0">
              <a:solidFill>
                <a:schemeClr val="tx1">
                  <a:lumMod val="65000"/>
                  <a:lumOff val="35000"/>
                </a:schemeClr>
              </a:solidFill>
              <a:latin typeface="Century Gothic" pitchFamily="34" charset="0"/>
            </a:endParaRPr>
          </a:p>
          <a:p>
            <a:endParaRPr lang="en-US" dirty="0">
              <a:solidFill>
                <a:schemeClr val="tx1">
                  <a:lumMod val="65000"/>
                  <a:lumOff val="35000"/>
                </a:schemeClr>
              </a:solidFill>
              <a:latin typeface="Century Gothic" pitchFamily="34" charset="0"/>
            </a:endParaRPr>
          </a:p>
          <a:p>
            <a:r>
              <a:rPr lang="en-US" dirty="0" smtClean="0">
                <a:solidFill>
                  <a:schemeClr val="tx1">
                    <a:lumMod val="65000"/>
                    <a:lumOff val="35000"/>
                  </a:schemeClr>
                </a:solidFill>
                <a:latin typeface="Century Gothic" pitchFamily="34" charset="0"/>
              </a:rPr>
              <a:t>NMDA </a:t>
            </a:r>
            <a:r>
              <a:rPr lang="en-US" dirty="0">
                <a:solidFill>
                  <a:schemeClr val="tx1">
                    <a:lumMod val="65000"/>
                    <a:lumOff val="35000"/>
                  </a:schemeClr>
                </a:solidFill>
                <a:latin typeface="Century Gothic" pitchFamily="34" charset="0"/>
              </a:rPr>
              <a:t>receptors (and their NR2B subunits) are the controlling molecular structures for synaptic plasticity and memory. </a:t>
            </a:r>
          </a:p>
          <a:p>
            <a:endParaRPr lang="en-US" dirty="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Brief history of Genetic Engineering </a:t>
            </a:r>
            <a:endParaRPr lang="en-US" sz="2800" dirty="0" smtClean="0"/>
          </a:p>
        </p:txBody>
      </p:sp>
      <p:sp>
        <p:nvSpPr>
          <p:cNvPr id="4" name="TextBox 3"/>
          <p:cNvSpPr txBox="1"/>
          <p:nvPr/>
        </p:nvSpPr>
        <p:spPr>
          <a:xfrm>
            <a:off x="3744765" y="6019800"/>
            <a:ext cx="5399235" cy="553998"/>
          </a:xfrm>
          <a:prstGeom prst="rect">
            <a:avLst/>
          </a:prstGeom>
          <a:noFill/>
        </p:spPr>
        <p:txBody>
          <a:bodyPr wrap="none" rtlCol="0">
            <a:spAutoFit/>
          </a:bodyPr>
          <a:lstStyle/>
          <a:p>
            <a:r>
              <a:rPr lang="en-US" dirty="0" smtClean="0"/>
              <a:t>A+ info on </a:t>
            </a:r>
            <a:r>
              <a:rPr lang="en-US" dirty="0" err="1" smtClean="0"/>
              <a:t>Hobbie</a:t>
            </a:r>
            <a:r>
              <a:rPr lang="en-US" dirty="0" smtClean="0"/>
              <a:t>-J</a:t>
            </a:r>
          </a:p>
          <a:p>
            <a:r>
              <a:rPr lang="en-US" sz="1200" dirty="0"/>
              <a:t>http://www.sciencedaily.com/releases/2009/10/091019122647.htm</a:t>
            </a:r>
          </a:p>
        </p:txBody>
      </p:sp>
    </p:spTree>
    <p:extLst>
      <p:ext uri="{BB962C8B-B14F-4D97-AF65-F5344CB8AC3E}">
        <p14:creationId xmlns:p14="http://schemas.microsoft.com/office/powerpoint/2010/main" xmlns="" val="166436413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18" y="1283731"/>
            <a:ext cx="8773616" cy="5176346"/>
          </a:xfrm>
        </p:spPr>
        <p:txBody>
          <a:bodyPr>
            <a:normAutofit/>
          </a:bodyPr>
          <a:lstStyle/>
          <a:p>
            <a:r>
              <a:rPr lang="en-US" dirty="0">
                <a:solidFill>
                  <a:schemeClr val="tx1">
                    <a:lumMod val="65000"/>
                    <a:lumOff val="35000"/>
                  </a:schemeClr>
                </a:solidFill>
                <a:latin typeface="Century Gothic" pitchFamily="34" charset="0"/>
                <a:hlinkClick r:id="rId2"/>
              </a:rPr>
              <a:t>http://</a:t>
            </a:r>
            <a:r>
              <a:rPr lang="en-US" dirty="0" smtClean="0">
                <a:solidFill>
                  <a:schemeClr val="tx1">
                    <a:lumMod val="65000"/>
                    <a:lumOff val="35000"/>
                  </a:schemeClr>
                </a:solidFill>
                <a:latin typeface="Century Gothic" pitchFamily="34" charset="0"/>
                <a:hlinkClick r:id="rId2"/>
              </a:rPr>
              <a:t>fora.tv/2007/07/01/Debating_Matters_Human_Genetic_Engineering#fullprogram</a:t>
            </a:r>
            <a:endParaRPr lang="en-US" dirty="0" smtClean="0">
              <a:solidFill>
                <a:schemeClr val="tx1">
                  <a:lumMod val="65000"/>
                  <a:lumOff val="35000"/>
                </a:schemeClr>
              </a:solidFill>
              <a:latin typeface="Century Gothic" pitchFamily="34" charset="0"/>
            </a:endParaRPr>
          </a:p>
          <a:p>
            <a:endParaRPr lang="en-US" dirty="0">
              <a:solidFill>
                <a:schemeClr val="tx1">
                  <a:lumMod val="65000"/>
                  <a:lumOff val="35000"/>
                </a:schemeClr>
              </a:solidFill>
              <a:latin typeface="Century Gothic" pitchFamily="34" charset="0"/>
            </a:endParaRPr>
          </a:p>
          <a:p>
            <a:r>
              <a:rPr lang="en-US" dirty="0">
                <a:solidFill>
                  <a:schemeClr val="tx1">
                    <a:lumMod val="65000"/>
                    <a:lumOff val="35000"/>
                  </a:schemeClr>
                </a:solidFill>
                <a:latin typeface="Century Gothic" pitchFamily="34" charset="0"/>
                <a:hlinkClick r:id="rId3"/>
              </a:rPr>
              <a:t>http://</a:t>
            </a:r>
            <a:r>
              <a:rPr lang="en-US" dirty="0" smtClean="0">
                <a:solidFill>
                  <a:schemeClr val="tx1">
                    <a:lumMod val="65000"/>
                    <a:lumOff val="35000"/>
                  </a:schemeClr>
                </a:solidFill>
                <a:latin typeface="Century Gothic" pitchFamily="34" charset="0"/>
                <a:hlinkClick r:id="rId3"/>
              </a:rPr>
              <a:t>www.youtube.com/watch?v=hTZnVnAWOjY</a:t>
            </a:r>
            <a:endParaRPr lang="en-US" dirty="0" smtClean="0">
              <a:solidFill>
                <a:schemeClr val="tx1">
                  <a:lumMod val="65000"/>
                  <a:lumOff val="35000"/>
                </a:schemeClr>
              </a:solidFill>
              <a:latin typeface="Century Gothic" pitchFamily="34" charset="0"/>
            </a:endParaRPr>
          </a:p>
          <a:p>
            <a:endParaRPr lang="en-US" dirty="0" smtClean="0">
              <a:solidFill>
                <a:schemeClr val="tx1">
                  <a:lumMod val="65000"/>
                  <a:lumOff val="35000"/>
                </a:schemeClr>
              </a:solidFill>
              <a:latin typeface="Century Gothic" pitchFamily="34" charset="0"/>
            </a:endParaRPr>
          </a:p>
        </p:txBody>
      </p:sp>
      <p:sp>
        <p:nvSpPr>
          <p:cNvPr id="2" name="Title 1"/>
          <p:cNvSpPr>
            <a:spLocks noGrp="1"/>
          </p:cNvSpPr>
          <p:nvPr>
            <p:ph type="title"/>
          </p:nvPr>
        </p:nvSpPr>
        <p:spPr>
          <a:xfrm>
            <a:off x="381000" y="26276"/>
            <a:ext cx="8229600" cy="1143000"/>
          </a:xfrm>
        </p:spPr>
        <p:txBody>
          <a:bodyPr>
            <a:noAutofit/>
          </a:bodyPr>
          <a:lstStyle/>
          <a:p>
            <a:r>
              <a:rPr lang="en-US" sz="2800" b="1" dirty="0" smtClean="0"/>
              <a:t>Genetic engineering discussions:</a:t>
            </a:r>
            <a:endParaRPr lang="en-US" sz="2800" dirty="0" smtClean="0"/>
          </a:p>
        </p:txBody>
      </p:sp>
      <p:sp>
        <p:nvSpPr>
          <p:cNvPr id="7" name="TextBox 6"/>
          <p:cNvSpPr txBox="1"/>
          <p:nvPr/>
        </p:nvSpPr>
        <p:spPr>
          <a:xfrm>
            <a:off x="446947" y="4331732"/>
            <a:ext cx="7683514" cy="276999"/>
          </a:xfrm>
          <a:prstGeom prst="rect">
            <a:avLst/>
          </a:prstGeom>
          <a:noFill/>
        </p:spPr>
        <p:txBody>
          <a:bodyPr wrap="none" rtlCol="0">
            <a:spAutoFit/>
          </a:bodyPr>
          <a:lstStyle/>
          <a:p>
            <a:r>
              <a:rPr lang="en-US" sz="1200" dirty="0">
                <a:solidFill>
                  <a:schemeClr val="tx2">
                    <a:lumMod val="75000"/>
                  </a:schemeClr>
                </a:solidFill>
              </a:rPr>
              <a:t>http://www.neuroethics.upenn.edu/index.php/penn-neuroethics-briefing/overview-of-neuroethics</a:t>
            </a:r>
          </a:p>
        </p:txBody>
      </p:sp>
      <p:sp>
        <p:nvSpPr>
          <p:cNvPr id="8" name="TextBox 7"/>
          <p:cNvSpPr txBox="1"/>
          <p:nvPr/>
        </p:nvSpPr>
        <p:spPr>
          <a:xfrm>
            <a:off x="446947" y="3962400"/>
            <a:ext cx="4048853" cy="369332"/>
          </a:xfrm>
          <a:prstGeom prst="rect">
            <a:avLst/>
          </a:prstGeom>
          <a:noFill/>
        </p:spPr>
        <p:txBody>
          <a:bodyPr wrap="square" rtlCol="0">
            <a:spAutoFit/>
          </a:bodyPr>
          <a:lstStyle/>
          <a:p>
            <a:r>
              <a:rPr lang="en-US" dirty="0" smtClean="0"/>
              <a:t>A+ info on genetic engineering</a:t>
            </a:r>
            <a:endParaRPr lang="en-US" dirty="0"/>
          </a:p>
        </p:txBody>
      </p:sp>
    </p:spTree>
    <p:extLst>
      <p:ext uri="{BB962C8B-B14F-4D97-AF65-F5344CB8AC3E}">
        <p14:creationId xmlns:p14="http://schemas.microsoft.com/office/powerpoint/2010/main" xmlns="" val="3546378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52600"/>
            <a:ext cx="5257800" cy="4191000"/>
          </a:xfrm>
        </p:spPr>
        <p:txBody>
          <a:bodyPr>
            <a:normAutofit fontScale="92500" lnSpcReduction="20000"/>
          </a:bodyPr>
          <a:lstStyle/>
          <a:p>
            <a:r>
              <a:rPr lang="en-US" sz="3000" dirty="0" err="1">
                <a:solidFill>
                  <a:schemeClr val="tx2">
                    <a:lumMod val="75000"/>
                  </a:schemeClr>
                </a:solidFill>
                <a:latin typeface="Century Gothic" pitchFamily="34" charset="0"/>
              </a:rPr>
              <a:t>Broca</a:t>
            </a:r>
            <a:r>
              <a:rPr lang="en-US" sz="3000" dirty="0">
                <a:solidFill>
                  <a:schemeClr val="tx2">
                    <a:lumMod val="75000"/>
                  </a:schemeClr>
                </a:solidFill>
                <a:latin typeface="Century Gothic" pitchFamily="34" charset="0"/>
              </a:rPr>
              <a:t> is most famous for his discovery of the </a:t>
            </a:r>
            <a:r>
              <a:rPr lang="en-US" sz="3000" b="1" dirty="0">
                <a:solidFill>
                  <a:schemeClr val="tx2">
                    <a:lumMod val="75000"/>
                  </a:schemeClr>
                </a:solidFill>
                <a:latin typeface="Century Gothic" pitchFamily="34" charset="0"/>
              </a:rPr>
              <a:t>speech production </a:t>
            </a:r>
            <a:r>
              <a:rPr lang="en-US" sz="3000" dirty="0">
                <a:solidFill>
                  <a:schemeClr val="tx2">
                    <a:lumMod val="75000"/>
                  </a:schemeClr>
                </a:solidFill>
                <a:latin typeface="Century Gothic" pitchFamily="34" charset="0"/>
              </a:rPr>
              <a:t>center of the brain located in the </a:t>
            </a:r>
            <a:r>
              <a:rPr lang="en-US" sz="3000" dirty="0" err="1" smtClean="0">
                <a:solidFill>
                  <a:schemeClr val="tx2">
                    <a:lumMod val="75000"/>
                  </a:schemeClr>
                </a:solidFill>
                <a:latin typeface="Century Gothic" pitchFamily="34" charset="0"/>
              </a:rPr>
              <a:t>ventro</a:t>
            </a:r>
            <a:r>
              <a:rPr lang="en-US" sz="3000" dirty="0" smtClean="0">
                <a:solidFill>
                  <a:schemeClr val="tx2">
                    <a:lumMod val="75000"/>
                  </a:schemeClr>
                </a:solidFill>
                <a:latin typeface="Century Gothic" pitchFamily="34" charset="0"/>
              </a:rPr>
              <a:t>-posterior </a:t>
            </a:r>
            <a:r>
              <a:rPr lang="en-US" sz="3000" dirty="0">
                <a:solidFill>
                  <a:schemeClr val="tx2">
                    <a:lumMod val="75000"/>
                  </a:schemeClr>
                </a:solidFill>
                <a:latin typeface="Century Gothic" pitchFamily="34" charset="0"/>
              </a:rPr>
              <a:t>region of the frontal lobes (now known as </a:t>
            </a:r>
            <a:r>
              <a:rPr lang="en-US" sz="3000" dirty="0" err="1">
                <a:solidFill>
                  <a:schemeClr val="tx2">
                    <a:lumMod val="75000"/>
                  </a:schemeClr>
                </a:solidFill>
                <a:latin typeface="Century Gothic" pitchFamily="34" charset="0"/>
              </a:rPr>
              <a:t>Broca's</a:t>
            </a:r>
            <a:r>
              <a:rPr lang="en-US" sz="3000" dirty="0">
                <a:solidFill>
                  <a:schemeClr val="tx2">
                    <a:lumMod val="75000"/>
                  </a:schemeClr>
                </a:solidFill>
                <a:latin typeface="Century Gothic" pitchFamily="34" charset="0"/>
              </a:rPr>
              <a:t> area). </a:t>
            </a:r>
            <a:endParaRPr lang="en-US" sz="3000" dirty="0" smtClean="0">
              <a:solidFill>
                <a:schemeClr val="tx2">
                  <a:lumMod val="75000"/>
                </a:schemeClr>
              </a:solidFill>
              <a:latin typeface="Century Gothic" pitchFamily="34" charset="0"/>
            </a:endParaRPr>
          </a:p>
          <a:p>
            <a:pPr marL="109728" indent="0">
              <a:buNone/>
            </a:pPr>
            <a:endParaRPr lang="en-US" sz="3000" dirty="0" smtClean="0">
              <a:solidFill>
                <a:schemeClr val="tx2">
                  <a:lumMod val="75000"/>
                </a:schemeClr>
              </a:solidFill>
              <a:latin typeface="Century Gothic" pitchFamily="34" charset="0"/>
            </a:endParaRPr>
          </a:p>
          <a:p>
            <a:r>
              <a:rPr lang="en-US" sz="3000" dirty="0">
                <a:solidFill>
                  <a:schemeClr val="tx2">
                    <a:lumMod val="75000"/>
                  </a:schemeClr>
                </a:solidFill>
                <a:latin typeface="Century Gothic" pitchFamily="34" charset="0"/>
              </a:rPr>
              <a:t>He arrived at this discovery by studying the brains of aphasic patients.</a:t>
            </a:r>
          </a:p>
          <a:p>
            <a:pPr marL="0" indent="0">
              <a:buNone/>
            </a:pPr>
            <a:endParaRPr lang="en-US" dirty="0"/>
          </a:p>
        </p:txBody>
      </p:sp>
      <p:sp>
        <p:nvSpPr>
          <p:cNvPr id="2" name="Title 1"/>
          <p:cNvSpPr>
            <a:spLocks noGrp="1"/>
          </p:cNvSpPr>
          <p:nvPr>
            <p:ph type="title"/>
          </p:nvPr>
        </p:nvSpPr>
        <p:spPr>
          <a:xfrm>
            <a:off x="533400" y="304800"/>
            <a:ext cx="8229600" cy="1143000"/>
          </a:xfrm>
        </p:spPr>
        <p:txBody>
          <a:bodyPr>
            <a:noAutofit/>
          </a:bodyPr>
          <a:lstStyle/>
          <a:p>
            <a:pPr algn="ctr"/>
            <a:r>
              <a:rPr lang="en-US" sz="3600" b="1" dirty="0" smtClean="0"/>
              <a:t>Dr. Pierre Paul </a:t>
            </a:r>
            <a:r>
              <a:rPr lang="en-US" sz="3600" b="1" dirty="0" err="1" smtClean="0"/>
              <a:t>Broca</a:t>
            </a:r>
            <a:endParaRPr lang="en-US" sz="3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62600" y="1752600"/>
            <a:ext cx="3200400" cy="3667125"/>
          </a:xfrm>
          <a:prstGeom prst="rect">
            <a:avLst/>
          </a:prstGeom>
        </p:spPr>
      </p:pic>
    </p:spTree>
    <p:extLst>
      <p:ext uri="{BB962C8B-B14F-4D97-AF65-F5344CB8AC3E}">
        <p14:creationId xmlns:p14="http://schemas.microsoft.com/office/powerpoint/2010/main" xmlns="" val="1295517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3306</TotalTime>
  <Words>4221</Words>
  <Application>Microsoft Office PowerPoint</Application>
  <PresentationFormat>On-screen Show (4:3)</PresentationFormat>
  <Paragraphs>442</Paragraphs>
  <Slides>83</Slides>
  <Notes>2</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Concourse</vt:lpstr>
      <vt:lpstr>The Biological Level of Analysis</vt:lpstr>
      <vt:lpstr>Biological Level of analysis</vt:lpstr>
      <vt:lpstr>Biological Level of analysis</vt:lpstr>
      <vt:lpstr>Topics we will discuss in this level of analysis.</vt:lpstr>
      <vt:lpstr>Objective 1&amp;2</vt:lpstr>
      <vt:lpstr>Important Note: Principles are any basic assumption that has been identified by research at this level of analysis</vt:lpstr>
      <vt:lpstr>Principle 1:  Human behavior is localized to specific parts of the brain. </vt:lpstr>
      <vt:lpstr>Principle 1:  Human behavior is localized to specific parts of the brain. </vt:lpstr>
      <vt:lpstr>Dr. Pierre Paul Broca</vt:lpstr>
      <vt:lpstr>Broca’s research</vt:lpstr>
      <vt:lpstr>Broca’s research</vt:lpstr>
      <vt:lpstr>Principle 2:  Animal research (because of the biological similarity) can enlighten our understanding of human behavior. </vt:lpstr>
      <vt:lpstr>Principle 2:  Animal research (because of the biological similarity) can enlighten our understanding of human behavior. </vt:lpstr>
      <vt:lpstr>Dr. Harry Harlow</vt:lpstr>
      <vt:lpstr>Dr. Harry Harlow</vt:lpstr>
      <vt:lpstr>Dr. Harry Harlow</vt:lpstr>
      <vt:lpstr>Principle 3:  Genetic predispositions may affect behavior and or mental processes. </vt:lpstr>
      <vt:lpstr>Principle 3:  Genetic predispositions may affect behavior and or mental processes. </vt:lpstr>
      <vt:lpstr>Principle 3:  Genetic predispositions may affect behavior and or mental processes. </vt:lpstr>
      <vt:lpstr>Principle 3:  Genetic predispositions may affect behavior and or mental processes. </vt:lpstr>
      <vt:lpstr>Familial Alzheimer's Diseased Research </vt:lpstr>
      <vt:lpstr>Familial Alzheimer's Diseased Research </vt:lpstr>
      <vt:lpstr>Objective 3</vt:lpstr>
      <vt:lpstr>Research Methods</vt:lpstr>
      <vt:lpstr>Research Methods</vt:lpstr>
      <vt:lpstr>Research Methods</vt:lpstr>
      <vt:lpstr>Animal research</vt:lpstr>
      <vt:lpstr>Animal research</vt:lpstr>
      <vt:lpstr>Animal research</vt:lpstr>
      <vt:lpstr>Animal research</vt:lpstr>
      <vt:lpstr>Animal research</vt:lpstr>
      <vt:lpstr>Animal research</vt:lpstr>
      <vt:lpstr>Animal research</vt:lpstr>
      <vt:lpstr>Animal research</vt:lpstr>
      <vt:lpstr>Animal research</vt:lpstr>
      <vt:lpstr>Animal research</vt:lpstr>
      <vt:lpstr>Why conduct animal research?</vt:lpstr>
      <vt:lpstr>Post Mortem Studies</vt:lpstr>
      <vt:lpstr>Post Mortem Studies</vt:lpstr>
      <vt:lpstr>Post Mortem Studies</vt:lpstr>
      <vt:lpstr>Post Mortem Studies</vt:lpstr>
      <vt:lpstr>Post Mortem Studies</vt:lpstr>
      <vt:lpstr>Post Mortem Studies</vt:lpstr>
      <vt:lpstr>Objective 4</vt:lpstr>
      <vt:lpstr>First things first, what are ethical considerations?  This should be discussed in your essay.</vt:lpstr>
      <vt:lpstr>General Ethical Considerations</vt:lpstr>
      <vt:lpstr>Biological Research Ethical Topics</vt:lpstr>
      <vt:lpstr>General Ethical Considerations</vt:lpstr>
      <vt:lpstr>All researchers are responsible for ensuring that participants</vt:lpstr>
      <vt:lpstr>Ethical considerations of human research</vt:lpstr>
      <vt:lpstr>Ethical considerations of human research</vt:lpstr>
      <vt:lpstr>Ethical considerations of human research</vt:lpstr>
      <vt:lpstr>Ethical considerations of postmortem studies</vt:lpstr>
      <vt:lpstr>Ethical considerations of postmortem studies</vt:lpstr>
      <vt:lpstr>Ethical considerations of post mortem studies</vt:lpstr>
      <vt:lpstr>Confidentiality of Medical Information Postmortem</vt:lpstr>
      <vt:lpstr>Confidentiality of Medical Information Postmortem</vt:lpstr>
      <vt:lpstr>Confidentiality of Medical Information Postmortem</vt:lpstr>
      <vt:lpstr>Animal Research </vt:lpstr>
      <vt:lpstr>Why use animals?</vt:lpstr>
      <vt:lpstr>Ethical considerations of animal research</vt:lpstr>
      <vt:lpstr>Ethical considerations of animal research</vt:lpstr>
      <vt:lpstr>Replacement</vt:lpstr>
      <vt:lpstr>Refinement</vt:lpstr>
      <vt:lpstr>Reduction</vt:lpstr>
      <vt:lpstr>Slide 66</vt:lpstr>
      <vt:lpstr>Ethical considerations of genetic and research</vt:lpstr>
      <vt:lpstr>Ethical considerations of genetic research</vt:lpstr>
      <vt:lpstr>Ethical considerations of genetic engineering</vt:lpstr>
      <vt:lpstr>Genetic engineering ethical considerations</vt:lpstr>
      <vt:lpstr>Genetic engineering ethical considerations</vt:lpstr>
      <vt:lpstr>Genetic engineering ethical considerations</vt:lpstr>
      <vt:lpstr>Genetic engineering ethical considerations</vt:lpstr>
      <vt:lpstr>Ethical considerations of genetic and neuropsychology</vt:lpstr>
      <vt:lpstr>Genetic Engineering </vt:lpstr>
      <vt:lpstr>Genetic Engineering </vt:lpstr>
      <vt:lpstr>Brief history of Genetic Engineering </vt:lpstr>
      <vt:lpstr>Brief history of Genetic Engineering </vt:lpstr>
      <vt:lpstr>Brief history of Genetic Engineering </vt:lpstr>
      <vt:lpstr>Brief history of Genetic Engineering </vt:lpstr>
      <vt:lpstr>Brief history of Genetic Engineering </vt:lpstr>
      <vt:lpstr>Brief history of Genetic Engineering </vt:lpstr>
      <vt:lpstr>Genetic engineering discussions: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Owner</dc:creator>
  <cp:lastModifiedBy>freemanb2</cp:lastModifiedBy>
  <cp:revision>227</cp:revision>
  <dcterms:created xsi:type="dcterms:W3CDTF">2011-09-01T10:55:07Z</dcterms:created>
  <dcterms:modified xsi:type="dcterms:W3CDTF">2011-11-16T20:05:59Z</dcterms:modified>
</cp:coreProperties>
</file>