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354" r:id="rId3"/>
    <p:sldId id="281" r:id="rId4"/>
    <p:sldId id="283" r:id="rId5"/>
    <p:sldId id="355" r:id="rId6"/>
    <p:sldId id="359" r:id="rId7"/>
    <p:sldId id="360" r:id="rId8"/>
    <p:sldId id="357" r:id="rId9"/>
    <p:sldId id="361" r:id="rId10"/>
    <p:sldId id="362" r:id="rId11"/>
    <p:sldId id="363" r:id="rId12"/>
    <p:sldId id="367" r:id="rId13"/>
    <p:sldId id="386" r:id="rId14"/>
    <p:sldId id="387" r:id="rId15"/>
    <p:sldId id="368" r:id="rId16"/>
    <p:sldId id="369" r:id="rId17"/>
    <p:sldId id="370" r:id="rId18"/>
    <p:sldId id="388" r:id="rId19"/>
    <p:sldId id="389" r:id="rId20"/>
    <p:sldId id="390" r:id="rId21"/>
    <p:sldId id="372" r:id="rId22"/>
    <p:sldId id="375" r:id="rId23"/>
    <p:sldId id="373" r:id="rId24"/>
    <p:sldId id="374" r:id="rId25"/>
    <p:sldId id="379" r:id="rId26"/>
    <p:sldId id="384" r:id="rId27"/>
    <p:sldId id="378" r:id="rId28"/>
    <p:sldId id="380" r:id="rId29"/>
    <p:sldId id="382" r:id="rId30"/>
    <p:sldId id="3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92ED8-BCAD-4FC6-BBD6-2E6276CCD819}" type="datetimeFigureOut">
              <a:rPr lang="en-US" smtClean="0"/>
              <a:pPr/>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912F62-41B9-4CE9-8148-90DB8B8407CF}" type="slidenum">
              <a:rPr lang="en-US" smtClean="0"/>
              <a:pPr/>
              <a:t>‹#›</a:t>
            </a:fld>
            <a:endParaRPr lang="en-US"/>
          </a:p>
        </p:txBody>
      </p:sp>
    </p:spTree>
    <p:extLst>
      <p:ext uri="{BB962C8B-B14F-4D97-AF65-F5344CB8AC3E}">
        <p14:creationId xmlns="" xmlns:p14="http://schemas.microsoft.com/office/powerpoint/2010/main" val="251569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pPr/>
              <a:t>1/30/2013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pPr/>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1/30/2013</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pPr/>
              <a:t>1/30/2013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pPr/>
              <a:t>1/30/2013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pPr/>
              <a:t>1/30/2013</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eatwell+plate&amp;source=images&amp;cd=&amp;cad=rja&amp;docid=bWoVDhGoJGtMpM&amp;tbnid=wA7ZXiS3_wzD6M:&amp;ved=0CAUQjRw&amp;url=http%3A%2F%2Fwww.nhs.uk%2FLivewell%2FGoodfood%2FPages%2Featwell-plate.aspx&amp;ei=hY0RUZHFBoj89QSp_IDIDQ&amp;bvm=bv.41934586,d.eWU&amp;psig=AFQjCNFymhSHREAUFu3b2yzhBTAAcrirgg&amp;ust=136019122415173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leanvideosearch.com/media/action/yt/watch?videoId=Lq8jPX904r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 Psychology	</a:t>
            </a:r>
            <a:endParaRPr lang="en-US" dirty="0"/>
          </a:p>
        </p:txBody>
      </p:sp>
      <p:sp>
        <p:nvSpPr>
          <p:cNvPr id="3" name="Subtitle 2"/>
          <p:cNvSpPr>
            <a:spLocks noGrp="1"/>
          </p:cNvSpPr>
          <p:nvPr>
            <p:ph type="subTitle" idx="1"/>
          </p:nvPr>
        </p:nvSpPr>
        <p:spPr/>
        <p:txBody>
          <a:bodyPr/>
          <a:lstStyle/>
          <a:p>
            <a:r>
              <a:rPr lang="en-US" dirty="0" smtClean="0"/>
              <a:t>Spring 2013</a:t>
            </a:r>
            <a:endParaRPr lang="en-US" dirty="0"/>
          </a:p>
        </p:txBody>
      </p:sp>
    </p:spTree>
    <p:extLst>
      <p:ext uri="{BB962C8B-B14F-4D97-AF65-F5344CB8AC3E}">
        <p14:creationId xmlns="" xmlns:p14="http://schemas.microsoft.com/office/powerpoint/2010/main" val="1433792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nhs.uk/Livewell/Goodfood/PublishingImages/eatwell%20plate%20377%20sized.jpg">
            <a:hlinkClick r:id="rId2"/>
          </p:cNvPr>
          <p:cNvPicPr>
            <a:picLocks noChangeAspect="1" noChangeArrowheads="1"/>
          </p:cNvPicPr>
          <p:nvPr/>
        </p:nvPicPr>
        <p:blipFill>
          <a:blip r:embed="rId3" cstate="print"/>
          <a:srcRect/>
          <a:stretch>
            <a:fillRect/>
          </a:stretch>
        </p:blipFill>
        <p:spPr bwMode="auto">
          <a:xfrm>
            <a:off x="2344733" y="3642851"/>
            <a:ext cx="4298265" cy="3215149"/>
          </a:xfrm>
          <a:prstGeom prst="rect">
            <a:avLst/>
          </a:prstGeom>
          <a:noFill/>
        </p:spPr>
      </p:pic>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Prevention Strategies</a:t>
            </a:r>
            <a:endParaRPr lang="en-US" sz="2800" dirty="0"/>
          </a:p>
        </p:txBody>
      </p:sp>
      <p:sp>
        <p:nvSpPr>
          <p:cNvPr id="3" name="Content Placeholder 2"/>
          <p:cNvSpPr>
            <a:spLocks noGrp="1"/>
          </p:cNvSpPr>
          <p:nvPr>
            <p:ph idx="1"/>
          </p:nvPr>
        </p:nvSpPr>
        <p:spPr>
          <a:xfrm>
            <a:off x="1091380" y="2418735"/>
            <a:ext cx="6858000" cy="3787792"/>
          </a:xfrm>
        </p:spPr>
        <p:txBody>
          <a:bodyPr>
            <a:normAutofit/>
          </a:bodyPr>
          <a:lstStyle/>
          <a:p>
            <a:pPr algn="ctr">
              <a:buNone/>
            </a:pPr>
            <a:r>
              <a:rPr lang="en-US" b="1" dirty="0" smtClean="0"/>
              <a:t>The BNF also created the “</a:t>
            </a:r>
            <a:r>
              <a:rPr lang="en-US" b="1" dirty="0" err="1" smtClean="0"/>
              <a:t>eatwell</a:t>
            </a:r>
            <a:r>
              <a:rPr lang="en-US" b="1" dirty="0" smtClean="0"/>
              <a:t> plate”. </a:t>
            </a:r>
          </a:p>
          <a:p>
            <a:pPr>
              <a:buNone/>
            </a:pPr>
            <a:r>
              <a:rPr lang="en-US" dirty="0" smtClean="0"/>
              <a:t>The </a:t>
            </a:r>
            <a:r>
              <a:rPr lang="en-US" dirty="0" err="1" smtClean="0"/>
              <a:t>eatwell</a:t>
            </a:r>
            <a:r>
              <a:rPr lang="en-US" dirty="0" smtClean="0"/>
              <a:t> plate is based on the five food groups:</a:t>
            </a:r>
          </a:p>
          <a:p>
            <a:endParaRPr lang="en-US" b="1" dirty="0" smtClean="0"/>
          </a:p>
          <a:p>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Prevention Strategies</a:t>
            </a:r>
            <a:endParaRPr lang="en-US" sz="2800" dirty="0"/>
          </a:p>
        </p:txBody>
      </p:sp>
      <p:sp>
        <p:nvSpPr>
          <p:cNvPr id="3" name="Content Placeholder 2"/>
          <p:cNvSpPr>
            <a:spLocks noGrp="1"/>
          </p:cNvSpPr>
          <p:nvPr>
            <p:ph idx="1"/>
          </p:nvPr>
        </p:nvSpPr>
        <p:spPr>
          <a:xfrm>
            <a:off x="242888" y="2418734"/>
            <a:ext cx="8115300" cy="4267816"/>
          </a:xfrm>
        </p:spPr>
        <p:txBody>
          <a:bodyPr>
            <a:normAutofit/>
          </a:bodyPr>
          <a:lstStyle/>
          <a:p>
            <a:r>
              <a:rPr lang="en-US" b="1" dirty="0" smtClean="0"/>
              <a:t>The </a:t>
            </a:r>
            <a:r>
              <a:rPr lang="en-US" b="1" dirty="0" err="1" smtClean="0"/>
              <a:t>eatwell</a:t>
            </a:r>
            <a:r>
              <a:rPr lang="en-US" b="1" dirty="0" smtClean="0"/>
              <a:t> plate </a:t>
            </a:r>
            <a:r>
              <a:rPr lang="en-US" dirty="0" smtClean="0"/>
              <a:t>is a visual representation of how different foods contribute towards a healthy balanced </a:t>
            </a:r>
            <a:r>
              <a:rPr lang="en-US" dirty="0" smtClean="0"/>
              <a:t>diet-thus preventing overeating and obesity. </a:t>
            </a:r>
            <a:r>
              <a:rPr lang="en-US" dirty="0" smtClean="0"/>
              <a:t>The plate model has been tested extensively with consumers and health professionals. </a:t>
            </a:r>
          </a:p>
          <a:p>
            <a:r>
              <a:rPr lang="en-US" dirty="0" smtClean="0"/>
              <a:t>The size of the segments for each of the food groups is consistent with Government recommendations for a diet that would provide all the nutrients required for a healthy adult or child (over the age of two).</a:t>
            </a:r>
          </a:p>
          <a:p>
            <a:endParaRPr lang="en-US" b="1" dirty="0" smtClean="0"/>
          </a:p>
          <a:p>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Other Prevention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r>
              <a:rPr lang="en-GB" i="1" dirty="0" smtClean="0"/>
              <a:t>Political intervention</a:t>
            </a:r>
            <a:endParaRPr lang="en-US" i="1" dirty="0" smtClean="0"/>
          </a:p>
          <a:p>
            <a:pPr lvl="1"/>
            <a:r>
              <a:rPr lang="en-GB" b="1" i="1" dirty="0" smtClean="0"/>
              <a:t>Food labels</a:t>
            </a:r>
            <a:endParaRPr lang="en-US" b="1" i="1" dirty="0" smtClean="0"/>
          </a:p>
          <a:p>
            <a:r>
              <a:rPr lang="en-GB" dirty="0" smtClean="0"/>
              <a:t>In the USA, food labels are required by the Food and Drug Administration (FDA) so consumers can make an informed choice about the food they eat. </a:t>
            </a:r>
            <a:endParaRPr lang="en-GB" dirty="0" smtClean="0"/>
          </a:p>
          <a:p>
            <a:r>
              <a:rPr lang="en-GB" dirty="0" smtClean="0"/>
              <a:t>However</a:t>
            </a:r>
            <a:r>
              <a:rPr lang="en-GB" dirty="0" smtClean="0"/>
              <a:t>, according to Obesity Action, foods sold in restaurants, hospital cafeterias and airplanes ,or sold by food-service vendors (including vending machines) or food shipped in bulk (e.g. that which may be shipped to a restaurant for preparation) are exempt from labelling. </a:t>
            </a:r>
            <a:endParaRPr lang="en-US"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Discussion</a:t>
            </a:r>
            <a:endParaRPr lang="en-US" sz="4400" dirty="0">
              <a:solidFill>
                <a:srgbClr val="FFFF00"/>
              </a:solidFill>
            </a:endParaRPr>
          </a:p>
        </p:txBody>
      </p:sp>
      <p:sp>
        <p:nvSpPr>
          <p:cNvPr id="3" name="Subtitle 2"/>
          <p:cNvSpPr>
            <a:spLocks noGrp="1"/>
          </p:cNvSpPr>
          <p:nvPr>
            <p:ph type="subTitle" idx="1"/>
          </p:nvPr>
        </p:nvSpPr>
        <p:spPr>
          <a:xfrm>
            <a:off x="457199" y="3222625"/>
            <a:ext cx="8228013" cy="1066800"/>
          </a:xfrm>
        </p:spPr>
        <p:txBody>
          <a:bodyPr>
            <a:normAutofit/>
          </a:bodyPr>
          <a:lstStyle/>
          <a:p>
            <a:r>
              <a:rPr lang="en-GB" sz="2800" dirty="0" smtClean="0"/>
              <a:t>How often do you look at the caloric intake in the foods you eat?</a:t>
            </a:r>
            <a:endParaRPr lang="en-US" sz="2800" dirty="0" smtClean="0"/>
          </a:p>
        </p:txBody>
      </p:sp>
    </p:spTree>
    <p:extLst>
      <p:ext uri="{BB962C8B-B14F-4D97-AF65-F5344CB8AC3E}">
        <p14:creationId xmlns="" xmlns:p14="http://schemas.microsoft.com/office/powerpoint/2010/main" val="110561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Extra Credit Calorie Challenge</a:t>
            </a:r>
            <a:endParaRPr lang="en-US" sz="4400" dirty="0">
              <a:solidFill>
                <a:srgbClr val="FFFF00"/>
              </a:solidFill>
            </a:endParaRPr>
          </a:p>
        </p:txBody>
      </p:sp>
      <p:sp>
        <p:nvSpPr>
          <p:cNvPr id="3" name="Subtitle 2"/>
          <p:cNvSpPr>
            <a:spLocks noGrp="1"/>
          </p:cNvSpPr>
          <p:nvPr>
            <p:ph type="subTitle" idx="1"/>
          </p:nvPr>
        </p:nvSpPr>
        <p:spPr>
          <a:xfrm>
            <a:off x="457199" y="3222625"/>
            <a:ext cx="8228013" cy="1066800"/>
          </a:xfrm>
        </p:spPr>
        <p:txBody>
          <a:bodyPr>
            <a:noAutofit/>
          </a:bodyPr>
          <a:lstStyle/>
          <a:p>
            <a:r>
              <a:rPr lang="en-GB" sz="2800" dirty="0" smtClean="0"/>
              <a:t>This weekend, record the daily calories that you consume Friday, Saturday, and Sunday. </a:t>
            </a:r>
          </a:p>
          <a:p>
            <a:endParaRPr lang="en-GB" sz="2800" dirty="0" smtClean="0"/>
          </a:p>
          <a:p>
            <a:r>
              <a:rPr lang="en-GB" sz="2800" dirty="0" smtClean="0"/>
              <a:t>We will discuss this on Monday!</a:t>
            </a:r>
          </a:p>
          <a:p>
            <a:endParaRPr lang="en-US" sz="2800" dirty="0" smtClean="0"/>
          </a:p>
        </p:txBody>
      </p:sp>
    </p:spTree>
    <p:extLst>
      <p:ext uri="{BB962C8B-B14F-4D97-AF65-F5344CB8AC3E}">
        <p14:creationId xmlns="" xmlns:p14="http://schemas.microsoft.com/office/powerpoint/2010/main" val="1105612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Other Prevention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r>
              <a:rPr lang="en-US" dirty="0" smtClean="0"/>
              <a:t>An international team of scientists headed </a:t>
            </a:r>
            <a:r>
              <a:rPr lang="en-US" dirty="0" err="1" smtClean="0"/>
              <a:t>Havard</a:t>
            </a:r>
            <a:r>
              <a:rPr lang="en-US" dirty="0" smtClean="0"/>
              <a:t> University ensures </a:t>
            </a:r>
            <a:r>
              <a:rPr lang="en-US" dirty="0" smtClean="0"/>
              <a:t>that reading the labels on food products is linked </a:t>
            </a:r>
            <a:r>
              <a:rPr lang="en-US" dirty="0" smtClean="0"/>
              <a:t>to obesity prevention, </a:t>
            </a:r>
            <a:r>
              <a:rPr lang="en-US" dirty="0" smtClean="0"/>
              <a:t>especially in women</a:t>
            </a:r>
            <a:r>
              <a:rPr lang="en-US" dirty="0" smtClean="0"/>
              <a:t>.</a:t>
            </a:r>
          </a:p>
          <a:p>
            <a:r>
              <a:rPr lang="en-US" dirty="0" smtClean="0"/>
              <a:t> </a:t>
            </a:r>
            <a:r>
              <a:rPr lang="en-US" dirty="0" smtClean="0"/>
              <a:t>According to the study which used data from the USA, </a:t>
            </a:r>
            <a:r>
              <a:rPr lang="en-US" b="1" dirty="0" smtClean="0"/>
              <a:t>female consumers who consult food labels weigh nearly </a:t>
            </a:r>
            <a:r>
              <a:rPr lang="en-US" b="1" dirty="0" smtClean="0"/>
              <a:t>8 lbs. less than those females who report never making a conscious effort to read food labels.</a:t>
            </a:r>
            <a:endParaRPr lang="en-US" b="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Other Prevention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r>
              <a:rPr lang="en-US" dirty="0" smtClean="0"/>
              <a:t>The abstract, and the study itself, makes clear that nutrition labels by themselves will not solve the obesity problem in the U.S. but are a tool to reduce obesity. </a:t>
            </a:r>
            <a:endParaRPr lang="en-US" dirty="0" smtClean="0"/>
          </a:p>
          <a:p>
            <a:r>
              <a:rPr lang="en-US" dirty="0" smtClean="0"/>
              <a:t>As </a:t>
            </a:r>
            <a:r>
              <a:rPr lang="en-US" dirty="0" smtClean="0"/>
              <a:t>the abstract declares, "These findings imply that health education campaigns can employ nutritional labels as one of the instruments for </a:t>
            </a:r>
            <a:r>
              <a:rPr lang="en-US" dirty="0" smtClean="0"/>
              <a:t>preventing </a:t>
            </a:r>
            <a:r>
              <a:rPr lang="en-US" dirty="0" smtClean="0"/>
              <a:t>obesity</a:t>
            </a:r>
            <a:r>
              <a:rPr lang="en-US" dirty="0" smtClean="0"/>
              <a:t>.“</a:t>
            </a:r>
          </a:p>
          <a:p>
            <a:r>
              <a:rPr lang="en-US" b="1" dirty="0" smtClean="0"/>
              <a:t>Would knowing the calorie and fat content in fast food and restaurants make a difference? Why or Why not?</a:t>
            </a:r>
            <a:endParaRPr lang="en-US" b="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Other Prevention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a:buNone/>
            </a:pPr>
            <a:r>
              <a:rPr lang="en-US" b="1" dirty="0" smtClean="0"/>
              <a:t>Zoning</a:t>
            </a:r>
          </a:p>
          <a:p>
            <a:r>
              <a:rPr lang="en-GB" dirty="0" smtClean="0"/>
              <a:t>Laws </a:t>
            </a:r>
            <a:r>
              <a:rPr lang="en-GB" dirty="0" smtClean="0"/>
              <a:t>which govern where fast food outlets can open are under the control of </a:t>
            </a:r>
            <a:r>
              <a:rPr lang="en-GB" b="1" dirty="0" smtClean="0"/>
              <a:t>national and local governments</a:t>
            </a:r>
            <a:r>
              <a:rPr lang="en-GB" dirty="0" smtClean="0"/>
              <a:t>. </a:t>
            </a:r>
            <a:endParaRPr lang="en-GB" dirty="0" smtClean="0"/>
          </a:p>
          <a:p>
            <a:r>
              <a:rPr lang="en-GB" dirty="0" err="1" smtClean="0"/>
              <a:t>Mair</a:t>
            </a:r>
            <a:r>
              <a:rPr lang="en-GB" dirty="0" smtClean="0"/>
              <a:t> </a:t>
            </a:r>
            <a:r>
              <a:rPr lang="en-GB" dirty="0" smtClean="0"/>
              <a:t>et al. (2005) </a:t>
            </a:r>
            <a:r>
              <a:rPr lang="en-GB" dirty="0" smtClean="0"/>
              <a:t>stated </a:t>
            </a:r>
            <a:r>
              <a:rPr lang="en-GB" dirty="0" smtClean="0"/>
              <a:t>that </a:t>
            </a:r>
            <a:r>
              <a:rPr lang="en-GB" b="1" dirty="0" smtClean="0"/>
              <a:t>wealthier neighbourhoods have more than three times as many supermarkets as the poorest </a:t>
            </a:r>
            <a:r>
              <a:rPr lang="en-GB" b="1" dirty="0" err="1" smtClean="0"/>
              <a:t>neighborhoods</a:t>
            </a:r>
            <a:r>
              <a:rPr lang="en-GB" b="1" dirty="0" smtClean="0"/>
              <a:t> (compared to their availability of fast food). </a:t>
            </a:r>
          </a:p>
          <a:p>
            <a:r>
              <a:rPr lang="en-GB" i="1" dirty="0" smtClean="0"/>
              <a:t>How could the availability of supermarkets play a role in preventing obesity and overeating?</a:t>
            </a:r>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Other Prevention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a:buNone/>
            </a:pPr>
            <a:r>
              <a:rPr lang="en-US" b="1" dirty="0" smtClean="0"/>
              <a:t>Zoning</a:t>
            </a:r>
          </a:p>
          <a:p>
            <a:r>
              <a:rPr lang="en-US" dirty="0" smtClean="0"/>
              <a:t>The prevalence </a:t>
            </a:r>
            <a:r>
              <a:rPr lang="en-US" dirty="0" smtClean="0"/>
              <a:t>of fast food in low-income urban neighborhoods across the </a:t>
            </a:r>
            <a:r>
              <a:rPr lang="en-US" dirty="0" smtClean="0"/>
              <a:t>United States</a:t>
            </a:r>
            <a:r>
              <a:rPr lang="en-US" dirty="0" smtClean="0"/>
              <a:t>, combined with the lack of access to fresh, healthy food, contributes </a:t>
            </a:r>
            <a:r>
              <a:rPr lang="en-US" dirty="0" smtClean="0"/>
              <a:t>to an </a:t>
            </a:r>
            <a:r>
              <a:rPr lang="en-US" dirty="0" smtClean="0"/>
              <a:t>overwhelmingly disproportionate incidence of food-related death </a:t>
            </a:r>
            <a:r>
              <a:rPr lang="en-US" dirty="0" smtClean="0"/>
              <a:t>and disease </a:t>
            </a:r>
            <a:r>
              <a:rPr lang="en-US" dirty="0" smtClean="0"/>
              <a:t>among African Americans and Latinos as compared to whites</a:t>
            </a:r>
            <a:r>
              <a:rPr lang="en-US" dirty="0" smtClean="0"/>
              <a:t>. </a:t>
            </a:r>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Other Prevention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a:buNone/>
            </a:pPr>
            <a:r>
              <a:rPr lang="en-US" b="1" dirty="0" smtClean="0"/>
              <a:t>Zoning</a:t>
            </a:r>
          </a:p>
          <a:p>
            <a:r>
              <a:rPr lang="en-US" dirty="0" smtClean="0"/>
              <a:t>Urban communities of color suffer the harshest effects of poor </a:t>
            </a:r>
            <a:r>
              <a:rPr lang="en-US" dirty="0" smtClean="0"/>
              <a:t>nutrition.</a:t>
            </a:r>
          </a:p>
          <a:p>
            <a:r>
              <a:rPr lang="en-US" dirty="0" smtClean="0"/>
              <a:t>Individuals </a:t>
            </a:r>
            <a:r>
              <a:rPr lang="en-US" dirty="0" smtClean="0"/>
              <a:t>living in these communities often lack sufficient access to </a:t>
            </a:r>
            <a:r>
              <a:rPr lang="en-US" dirty="0" smtClean="0"/>
              <a:t>adequate health </a:t>
            </a:r>
            <a:r>
              <a:rPr lang="en-US" dirty="0" smtClean="0"/>
              <a:t>care and education, compounding the deleterious effects of a </a:t>
            </a:r>
            <a:r>
              <a:rPr lang="en-US" dirty="0" smtClean="0"/>
              <a:t>diet monopolized </a:t>
            </a:r>
            <a:r>
              <a:rPr lang="en-US" dirty="0" smtClean="0"/>
              <a:t>by fast food</a:t>
            </a:r>
            <a:r>
              <a:rPr lang="en-US" dirty="0" smtClean="0"/>
              <a:t>.</a:t>
            </a:r>
          </a:p>
          <a:p>
            <a:r>
              <a:rPr lang="en-US" i="1" dirty="0" smtClean="0"/>
              <a:t>Read more:</a:t>
            </a:r>
          </a:p>
          <a:p>
            <a:endParaRPr lang="en-US" i="1" dirty="0" smtClean="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Prologue Discussion</a:t>
            </a:r>
            <a:endParaRPr lang="en-US" sz="4400" dirty="0">
              <a:solidFill>
                <a:srgbClr val="FFFF00"/>
              </a:solidFill>
            </a:endParaRPr>
          </a:p>
        </p:txBody>
      </p:sp>
      <p:sp>
        <p:nvSpPr>
          <p:cNvPr id="3" name="Subtitle 2"/>
          <p:cNvSpPr>
            <a:spLocks noGrp="1"/>
          </p:cNvSpPr>
          <p:nvPr>
            <p:ph type="subTitle" idx="1"/>
          </p:nvPr>
        </p:nvSpPr>
        <p:spPr/>
        <p:txBody>
          <a:bodyPr>
            <a:normAutofit fontScale="85000" lnSpcReduction="10000"/>
          </a:bodyPr>
          <a:lstStyle/>
          <a:p>
            <a:r>
              <a:rPr lang="en-US" sz="4800" dirty="0" smtClean="0"/>
              <a:t>What weight loss strategy “works”?</a:t>
            </a:r>
            <a:endParaRPr lang="en-US" sz="4800" dirty="0">
              <a:solidFill>
                <a:srgbClr val="FFFF00"/>
              </a:solidFill>
            </a:endParaRPr>
          </a:p>
        </p:txBody>
      </p:sp>
    </p:spTree>
    <p:extLst>
      <p:ext uri="{BB962C8B-B14F-4D97-AF65-F5344CB8AC3E}">
        <p14:creationId xmlns="" xmlns:p14="http://schemas.microsoft.com/office/powerpoint/2010/main" val="1105612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Discussion</a:t>
            </a:r>
            <a:endParaRPr lang="en-US" sz="4400" dirty="0">
              <a:solidFill>
                <a:srgbClr val="FFFF00"/>
              </a:solidFill>
            </a:endParaRPr>
          </a:p>
        </p:txBody>
      </p:sp>
      <p:sp>
        <p:nvSpPr>
          <p:cNvPr id="3" name="Subtitle 2"/>
          <p:cNvSpPr>
            <a:spLocks noGrp="1"/>
          </p:cNvSpPr>
          <p:nvPr>
            <p:ph type="subTitle" idx="1"/>
          </p:nvPr>
        </p:nvSpPr>
        <p:spPr>
          <a:xfrm>
            <a:off x="457199" y="3222625"/>
            <a:ext cx="8228013" cy="1066800"/>
          </a:xfrm>
        </p:spPr>
        <p:txBody>
          <a:bodyPr>
            <a:normAutofit/>
          </a:bodyPr>
          <a:lstStyle/>
          <a:p>
            <a:r>
              <a:rPr lang="en-GB" sz="2800" dirty="0" smtClean="0"/>
              <a:t>Is the problem within the fast food industry or within the people who choose to eat fast food?</a:t>
            </a:r>
            <a:endParaRPr lang="en-US" sz="2800" dirty="0" smtClean="0"/>
          </a:p>
        </p:txBody>
      </p:sp>
    </p:spTree>
    <p:extLst>
      <p:ext uri="{BB962C8B-B14F-4D97-AF65-F5344CB8AC3E}">
        <p14:creationId xmlns="" xmlns:p14="http://schemas.microsoft.com/office/powerpoint/2010/main" val="1105612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a:buNone/>
            </a:pPr>
            <a:r>
              <a:rPr lang="en-US" b="1" dirty="0" smtClean="0"/>
              <a:t>Treatment strategies </a:t>
            </a:r>
            <a:r>
              <a:rPr lang="en-US" dirty="0" smtClean="0"/>
              <a:t>try to counteract the </a:t>
            </a:r>
            <a:r>
              <a:rPr lang="en-US" dirty="0" err="1" smtClean="0"/>
              <a:t>biopsychsocial</a:t>
            </a:r>
            <a:r>
              <a:rPr lang="en-US" dirty="0" smtClean="0"/>
              <a:t> </a:t>
            </a:r>
            <a:r>
              <a:rPr lang="en-US" dirty="0" err="1" smtClean="0"/>
              <a:t>facotrs</a:t>
            </a:r>
            <a:r>
              <a:rPr lang="en-US" dirty="0" smtClean="0"/>
              <a:t> that influence obesity. These include but are not limited to:</a:t>
            </a:r>
          </a:p>
          <a:p>
            <a:pPr lvl="1"/>
            <a:r>
              <a:rPr lang="en-US" dirty="0" smtClean="0"/>
              <a:t>Low-sacrifice diet</a:t>
            </a:r>
          </a:p>
          <a:p>
            <a:pPr lvl="1"/>
            <a:r>
              <a:rPr lang="en-US" dirty="0" smtClean="0"/>
              <a:t>Appetite suppressants</a:t>
            </a:r>
          </a:p>
          <a:p>
            <a:pPr lvl="1"/>
            <a:r>
              <a:rPr lang="en-US" dirty="0" smtClean="0"/>
              <a:t>Cognitive Therapy</a:t>
            </a:r>
          </a:p>
          <a:p>
            <a:pPr lvl="1"/>
            <a:r>
              <a:rPr lang="en-US" dirty="0" smtClean="0"/>
              <a:t>Surgical Treatment</a:t>
            </a:r>
          </a:p>
          <a:p>
            <a:pPr>
              <a:buNone/>
            </a:pPr>
            <a:endParaRPr lang="en-US"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Empirical foundation</a:t>
            </a:r>
            <a:b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of the DASH diet</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r>
              <a:rPr lang="en-US" dirty="0" smtClean="0"/>
              <a:t>In 1992 </a:t>
            </a:r>
            <a:r>
              <a:rPr lang="en-US" dirty="0" smtClean="0"/>
              <a:t>the </a:t>
            </a:r>
            <a:r>
              <a:rPr lang="en-US" b="1" dirty="0" smtClean="0"/>
              <a:t>National Institutes of Health </a:t>
            </a:r>
            <a:r>
              <a:rPr lang="en-US" dirty="0" smtClean="0"/>
              <a:t>recognized that </a:t>
            </a:r>
            <a:r>
              <a:rPr lang="en-US" b="1" dirty="0" smtClean="0"/>
              <a:t>hypertension</a:t>
            </a:r>
            <a:r>
              <a:rPr lang="en-US" dirty="0" smtClean="0"/>
              <a:t> (high blood pressure) was a major health risk contributing to the increase of heart attacks, strokes, and </a:t>
            </a:r>
            <a:r>
              <a:rPr lang="en-US" dirty="0" smtClean="0"/>
              <a:t>obesity. </a:t>
            </a:r>
          </a:p>
          <a:p>
            <a:r>
              <a:rPr lang="en-US" dirty="0" smtClean="0"/>
              <a:t>In </a:t>
            </a:r>
            <a:r>
              <a:rPr lang="en-US" dirty="0" smtClean="0"/>
              <a:t>order to address this growing concern funding was given to the National Heart, Lung and Blood Institute (NHLBI) to research how blood pressure could be reduced through dietary choices. This study became known as the </a:t>
            </a:r>
            <a:r>
              <a:rPr lang="en-US" b="1" dirty="0" smtClean="0"/>
              <a:t>DASH study.</a:t>
            </a:r>
            <a:endParaRPr lang="en-US" b="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Research based treatment</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r>
              <a:rPr lang="en-US" b="1" dirty="0" smtClean="0"/>
              <a:t>The DASH diet</a:t>
            </a:r>
            <a:r>
              <a:rPr lang="en-US" dirty="0" smtClean="0"/>
              <a:t>, which stands for </a:t>
            </a:r>
            <a:r>
              <a:rPr lang="en-US" b="1" dirty="0" smtClean="0"/>
              <a:t>Dietary Approaches to Stop Hypertension</a:t>
            </a:r>
            <a:r>
              <a:rPr lang="en-US" dirty="0" smtClean="0"/>
              <a:t>, is a research-based diet that was originally created to help people suffering from elevated blood pressure. </a:t>
            </a:r>
            <a:endParaRPr lang="en-US" dirty="0" smtClean="0"/>
          </a:p>
          <a:p>
            <a:r>
              <a:rPr lang="en-US" dirty="0" smtClean="0"/>
              <a:t>The diets emphasizes </a:t>
            </a:r>
            <a:r>
              <a:rPr lang="en-US" b="1" dirty="0" smtClean="0"/>
              <a:t>nutrient-packed foods </a:t>
            </a:r>
            <a:r>
              <a:rPr lang="en-US" dirty="0" smtClean="0"/>
              <a:t>such as fruits, vegetables, and </a:t>
            </a:r>
            <a:r>
              <a:rPr lang="en-US" dirty="0" smtClean="0"/>
              <a:t>nuts (which have been shown to increase metabolism and promote weight loss) </a:t>
            </a:r>
            <a:r>
              <a:rPr lang="en-US" dirty="0" smtClean="0"/>
              <a:t>while reducing sodium, saturated fats, cholesterol, red meat and </a:t>
            </a:r>
            <a:r>
              <a:rPr lang="en-US" dirty="0" smtClean="0"/>
              <a:t>sugar (which decrease metabolism and decrease weight loss). </a:t>
            </a:r>
            <a:endParaRPr lang="en-US"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fontAlgn="t"/>
            <a:r>
              <a:rPr lang="en-US" dirty="0" smtClean="0"/>
              <a:t>The study was broken into two parts which were conducted between </a:t>
            </a:r>
            <a:r>
              <a:rPr lang="en-US" b="1" dirty="0" smtClean="0"/>
              <a:t>1993 to 1999</a:t>
            </a:r>
            <a:r>
              <a:rPr lang="en-US" dirty="0" smtClean="0"/>
              <a:t>. </a:t>
            </a:r>
            <a:endParaRPr lang="en-US" dirty="0" smtClean="0"/>
          </a:p>
          <a:p>
            <a:pPr fontAlgn="t"/>
            <a:r>
              <a:rPr lang="en-US" dirty="0" smtClean="0"/>
              <a:t>During </a:t>
            </a:r>
            <a:r>
              <a:rPr lang="en-US" dirty="0" smtClean="0"/>
              <a:t>this time over </a:t>
            </a:r>
            <a:r>
              <a:rPr lang="en-US" b="1" dirty="0" smtClean="0"/>
              <a:t>850 participants </a:t>
            </a:r>
            <a:r>
              <a:rPr lang="en-US" dirty="0" smtClean="0"/>
              <a:t>were evaluated by leading researchers from Johns Hopkins University, Duke </a:t>
            </a:r>
            <a:r>
              <a:rPr lang="en-US" dirty="0" smtClean="0"/>
              <a:t>University, </a:t>
            </a:r>
            <a:r>
              <a:rPr lang="en-US" dirty="0" smtClean="0"/>
              <a:t>and </a:t>
            </a:r>
            <a:r>
              <a:rPr lang="en-US" dirty="0" smtClean="0"/>
              <a:t>Stanford. </a:t>
            </a:r>
          </a:p>
          <a:p>
            <a:pPr fontAlgn="t"/>
            <a:r>
              <a:rPr lang="en-US" dirty="0" smtClean="0"/>
              <a:t>Researchers </a:t>
            </a:r>
            <a:r>
              <a:rPr lang="en-US" dirty="0" smtClean="0"/>
              <a:t>found that within just a few weeks of the participants </a:t>
            </a:r>
            <a:r>
              <a:rPr lang="en-US" b="1" dirty="0" smtClean="0"/>
              <a:t>eating diets high in fruits and vegetables and low in sodium</a:t>
            </a:r>
            <a:r>
              <a:rPr lang="en-US" dirty="0" smtClean="0"/>
              <a:t>, their blood pressures were significantly reduced. </a:t>
            </a:r>
            <a:r>
              <a:rPr lang="en-US" dirty="0" smtClean="0"/>
              <a:t>The reduction in blood pressure also stimulated weight loss. </a:t>
            </a:r>
            <a:endParaRPr lang="en-US" dirty="0" smtClean="0"/>
          </a:p>
          <a:p>
            <a:pPr>
              <a:buNone/>
            </a:pPr>
            <a:endParaRPr lang="en-US"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Discussion</a:t>
            </a:r>
            <a:endParaRPr lang="en-US" sz="4400" dirty="0">
              <a:solidFill>
                <a:srgbClr val="FFFF00"/>
              </a:solidFill>
            </a:endParaRPr>
          </a:p>
        </p:txBody>
      </p:sp>
      <p:sp>
        <p:nvSpPr>
          <p:cNvPr id="3" name="Subtitle 2"/>
          <p:cNvSpPr>
            <a:spLocks noGrp="1"/>
          </p:cNvSpPr>
          <p:nvPr>
            <p:ph type="subTitle" idx="1"/>
          </p:nvPr>
        </p:nvSpPr>
        <p:spPr>
          <a:xfrm>
            <a:off x="457199" y="3222625"/>
            <a:ext cx="8228013" cy="1066800"/>
          </a:xfrm>
        </p:spPr>
        <p:txBody>
          <a:bodyPr>
            <a:normAutofit/>
          </a:bodyPr>
          <a:lstStyle/>
          <a:p>
            <a:r>
              <a:rPr lang="en-US" sz="2800" dirty="0" smtClean="0"/>
              <a:t>What limitations come along with most “dieting” treatment strategies for overeating/obesity?</a:t>
            </a:r>
            <a:endParaRPr lang="en-US" sz="2800" dirty="0">
              <a:solidFill>
                <a:srgbClr val="FFFF00"/>
              </a:solidFill>
            </a:endParaRPr>
          </a:p>
        </p:txBody>
      </p:sp>
    </p:spTree>
    <p:extLst>
      <p:ext uri="{BB962C8B-B14F-4D97-AF65-F5344CB8AC3E}">
        <p14:creationId xmlns="" xmlns:p14="http://schemas.microsoft.com/office/powerpoint/2010/main" val="11056129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Other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r>
              <a:rPr lang="en-US" dirty="0" smtClean="0"/>
              <a:t>When you start a diet, a wide variety of foods immediately become </a:t>
            </a:r>
            <a:r>
              <a:rPr lang="en-US" b="1" dirty="0" smtClean="0"/>
              <a:t>off-limits</a:t>
            </a:r>
            <a:r>
              <a:rPr lang="en-US" dirty="0" smtClean="0"/>
              <a:t>. In some cases, eliminating these foods from your daily diet can actually lead to significant health risks. </a:t>
            </a:r>
            <a:endParaRPr lang="en-US" dirty="0" smtClean="0"/>
          </a:p>
          <a:p>
            <a:r>
              <a:rPr lang="en-US" b="1" dirty="0" smtClean="0"/>
              <a:t>Without a lifestyle change,</a:t>
            </a:r>
            <a:r>
              <a:rPr lang="en-US" dirty="0" smtClean="0"/>
              <a:t> many diets end not working in favor of the culturally unhealthy eating behavior. </a:t>
            </a:r>
            <a:endParaRPr lang="en-US" dirty="0" smtClean="0"/>
          </a:p>
          <a:p>
            <a:r>
              <a:rPr lang="en-US" b="1" dirty="0" smtClean="0"/>
              <a:t>Dieting  also usually does not solve the physiological need to overeat. </a:t>
            </a:r>
          </a:p>
          <a:p>
            <a:pPr>
              <a:buNone/>
            </a:pPr>
            <a:r>
              <a:rPr lang="en-US" b="1" dirty="0" smtClean="0"/>
              <a:t>	(See Blair-West notes from book)</a:t>
            </a:r>
            <a:endParaRPr lang="en-US" b="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fontAlgn="t"/>
            <a:r>
              <a:rPr lang="en-US" dirty="0" smtClean="0"/>
              <a:t>Appetite Suppressants:</a:t>
            </a:r>
          </a:p>
          <a:p>
            <a:pPr lvl="1" fontAlgn="t"/>
            <a:r>
              <a:rPr lang="en-US" b="1" dirty="0" smtClean="0"/>
              <a:t>Most available weight-loss medications approved by the FDA are appetite-suppressant medications</a:t>
            </a:r>
            <a:r>
              <a:rPr lang="en-US" b="1" dirty="0" smtClean="0"/>
              <a:t>.</a:t>
            </a:r>
          </a:p>
          <a:p>
            <a:pPr lvl="1" fontAlgn="t"/>
            <a:endParaRPr lang="en-US" dirty="0" smtClean="0"/>
          </a:p>
          <a:p>
            <a:pPr lvl="1" fontAlgn="t"/>
            <a:r>
              <a:rPr lang="en-US" dirty="0" smtClean="0"/>
              <a:t>Appetite suppressants are </a:t>
            </a:r>
            <a:r>
              <a:rPr lang="en-US" dirty="0" smtClean="0"/>
              <a:t>supplements </a:t>
            </a:r>
            <a:r>
              <a:rPr lang="en-US" dirty="0" smtClean="0"/>
              <a:t>that dieters use to enable them </a:t>
            </a:r>
            <a:r>
              <a:rPr lang="en-US" dirty="0" smtClean="0"/>
              <a:t>treat overeating </a:t>
            </a:r>
            <a:r>
              <a:rPr lang="en-US" i="1" dirty="0" smtClean="0"/>
              <a:t>without </a:t>
            </a:r>
            <a:r>
              <a:rPr lang="en-US" i="1" dirty="0" smtClean="0"/>
              <a:t>the disruption caused by hunger and food cravings. </a:t>
            </a:r>
            <a:endParaRPr lang="en-US" i="1" dirty="0" smtClean="0"/>
          </a:p>
          <a:p>
            <a:pPr lvl="1" fontAlgn="t"/>
            <a:endParaRPr lang="en-US" dirty="0" smtClean="0"/>
          </a:p>
          <a:p>
            <a:pPr lvl="1" fontAlgn="t"/>
            <a:r>
              <a:rPr lang="en-US" dirty="0" smtClean="0"/>
              <a:t>Without </a:t>
            </a:r>
            <a:r>
              <a:rPr lang="en-US" dirty="0" smtClean="0"/>
              <a:t>suppressing appetite, many dieters have found that their </a:t>
            </a:r>
            <a:r>
              <a:rPr lang="en-US" i="1" dirty="0" smtClean="0"/>
              <a:t>cravings have rendered them unable to achieve their desired weight loss goals</a:t>
            </a:r>
            <a:r>
              <a:rPr lang="en-US" i="1" dirty="0" smtClean="0"/>
              <a:t>. Usually because they still feel the physiological need to eat and or eat more.	</a:t>
            </a:r>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fontAlgn="t"/>
            <a:r>
              <a:rPr lang="en-US" dirty="0" smtClean="0"/>
              <a:t>When a person has feelings of hunger </a:t>
            </a:r>
            <a:r>
              <a:rPr lang="en-US" dirty="0" smtClean="0"/>
              <a:t>the </a:t>
            </a:r>
            <a:r>
              <a:rPr lang="en-US" dirty="0" smtClean="0"/>
              <a:t>hypothalamus relays </a:t>
            </a:r>
            <a:r>
              <a:rPr lang="en-US" dirty="0" smtClean="0"/>
              <a:t>signals causing a physiological reaction. </a:t>
            </a:r>
          </a:p>
          <a:p>
            <a:pPr fontAlgn="t"/>
            <a:r>
              <a:rPr lang="en-US" dirty="0" smtClean="0"/>
              <a:t>These signals tell a person that they are “feeling hungry”. </a:t>
            </a:r>
            <a:r>
              <a:rPr lang="en-US" dirty="0" smtClean="0"/>
              <a:t>The value of appetite suppressants is that they </a:t>
            </a:r>
            <a:r>
              <a:rPr lang="en-US" i="1" dirty="0" smtClean="0"/>
              <a:t>deceive </a:t>
            </a:r>
            <a:r>
              <a:rPr lang="en-US" dirty="0" smtClean="0"/>
              <a:t>the hypothalamus into believing that the body is </a:t>
            </a:r>
            <a:r>
              <a:rPr lang="en-US" i="1" dirty="0" smtClean="0"/>
              <a:t>not hungry. </a:t>
            </a:r>
            <a:r>
              <a:rPr lang="en-US" i="1" dirty="0" smtClean="0"/>
              <a:t>	</a:t>
            </a:r>
          </a:p>
          <a:p>
            <a:pPr fontAlgn="t"/>
            <a:r>
              <a:rPr lang="en-US" dirty="0" smtClean="0"/>
              <a:t>As a result, the hypothalamus </a:t>
            </a:r>
            <a:r>
              <a:rPr lang="en-US" dirty="0" smtClean="0"/>
              <a:t>sends serotonin </a:t>
            </a:r>
            <a:r>
              <a:rPr lang="en-US" dirty="0" smtClean="0"/>
              <a:t>and </a:t>
            </a:r>
            <a:r>
              <a:rPr lang="en-US" dirty="0" err="1" smtClean="0"/>
              <a:t>norepinephrine</a:t>
            </a:r>
            <a:r>
              <a:rPr lang="en-US" dirty="0" smtClean="0"/>
              <a:t> </a:t>
            </a:r>
            <a:r>
              <a:rPr lang="en-US" dirty="0" smtClean="0"/>
              <a:t>signals to </a:t>
            </a:r>
            <a:r>
              <a:rPr lang="en-US" dirty="0" smtClean="0"/>
              <a:t>the body feelings of </a:t>
            </a:r>
            <a:r>
              <a:rPr lang="en-US" dirty="0" smtClean="0"/>
              <a:t>fullness.</a:t>
            </a:r>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fontAlgn="t"/>
            <a:r>
              <a:rPr lang="en-US" b="1" dirty="0" smtClean="0"/>
              <a:t>Surgery as a treatment for obesity</a:t>
            </a:r>
            <a:r>
              <a:rPr lang="en-US" dirty="0" smtClean="0"/>
              <a:t>.</a:t>
            </a:r>
          </a:p>
          <a:p>
            <a:pPr lvl="1" fontAlgn="t"/>
            <a:r>
              <a:rPr lang="en-GB" b="1" dirty="0" smtClean="0"/>
              <a:t>Gastric bypass procedures </a:t>
            </a:r>
            <a:r>
              <a:rPr lang="en-GB" dirty="0" smtClean="0"/>
              <a:t>(GBP) are surgeries leading to a marked reduction in the functional volume of the stomach. They are accompanied by an altered physiological and psychological response to food. </a:t>
            </a:r>
            <a:endParaRPr lang="en-GB" dirty="0" smtClean="0"/>
          </a:p>
          <a:p>
            <a:pPr lvl="1" fontAlgn="t"/>
            <a:r>
              <a:rPr lang="en-GB" dirty="0" smtClean="0"/>
              <a:t>There </a:t>
            </a:r>
            <a:r>
              <a:rPr lang="en-GB" dirty="0" smtClean="0"/>
              <a:t>are many variations designed to impact different areas of the digestive tract but most procedures involve reducing the size of the stomach pouch to limit food intake</a:t>
            </a:r>
            <a:r>
              <a:rPr lang="en-GB" dirty="0" smtClean="0"/>
              <a:t>.</a:t>
            </a:r>
          </a:p>
          <a:p>
            <a:pPr lvl="1" fontAlgn="t"/>
            <a:r>
              <a:rPr lang="en-US" dirty="0" smtClean="0">
                <a:hlinkClick r:id="rId2"/>
              </a:rPr>
              <a:t>http://</a:t>
            </a:r>
            <a:r>
              <a:rPr lang="en-US" dirty="0" smtClean="0">
                <a:hlinkClick r:id="rId2"/>
              </a:rPr>
              <a:t>www.cleanvideosearch.com/media/action/yt/watch?videoId=Lq8jPX904rw</a:t>
            </a:r>
            <a:endParaRPr lang="en-US" dirty="0" smtClean="0"/>
          </a:p>
          <a:p>
            <a:pPr lvl="1" fontAlgn="t"/>
            <a:endParaRPr lang="en-US" dirty="0" smtClean="0"/>
          </a:p>
          <a:p>
            <a:pPr lvl="1" fontAlgn="t"/>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Objective 3.4(EQ</a:t>
            </a:r>
            <a:r>
              <a:rPr lang="en-US" sz="4400" dirty="0" smtClean="0">
                <a:solidFill>
                  <a:srgbClr val="FFFF00"/>
                </a:solidFill>
              </a:rPr>
              <a:t>):</a:t>
            </a:r>
            <a:endParaRPr lang="en-US" sz="4400" dirty="0">
              <a:solidFill>
                <a:srgbClr val="FFFF00"/>
              </a:solidFill>
            </a:endParaRPr>
          </a:p>
        </p:txBody>
      </p:sp>
      <p:sp>
        <p:nvSpPr>
          <p:cNvPr id="3" name="Subtitle 2"/>
          <p:cNvSpPr>
            <a:spLocks noGrp="1"/>
          </p:cNvSpPr>
          <p:nvPr>
            <p:ph type="subTitle" idx="1"/>
          </p:nvPr>
        </p:nvSpPr>
        <p:spPr/>
        <p:txBody>
          <a:bodyPr>
            <a:normAutofit fontScale="85000" lnSpcReduction="10000"/>
          </a:bodyPr>
          <a:lstStyle/>
          <a:p>
            <a:r>
              <a:rPr lang="en-GB" sz="4400" dirty="0" smtClean="0"/>
              <a:t>Discuss prevention strategies and treatments for overeating and obesity</a:t>
            </a:r>
            <a:endParaRPr lang="en-US" sz="4800" dirty="0">
              <a:solidFill>
                <a:srgbClr val="FFFF00"/>
              </a:solidFill>
            </a:endParaRPr>
          </a:p>
        </p:txBody>
      </p:sp>
    </p:spTree>
    <p:extLst>
      <p:ext uri="{BB962C8B-B14F-4D97-AF65-F5344CB8AC3E}">
        <p14:creationId xmlns="" xmlns:p14="http://schemas.microsoft.com/office/powerpoint/2010/main" val="14185419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Other Treatment Strategies</a:t>
            </a:r>
            <a:endParaRPr lang="en-US" sz="2400" dirty="0"/>
          </a:p>
        </p:txBody>
      </p:sp>
      <p:sp>
        <p:nvSpPr>
          <p:cNvPr id="3" name="Content Placeholder 2"/>
          <p:cNvSpPr>
            <a:spLocks noGrp="1"/>
          </p:cNvSpPr>
          <p:nvPr>
            <p:ph idx="1"/>
          </p:nvPr>
        </p:nvSpPr>
        <p:spPr>
          <a:xfrm>
            <a:off x="242888" y="2418734"/>
            <a:ext cx="8115300" cy="4267816"/>
          </a:xfrm>
        </p:spPr>
        <p:txBody>
          <a:bodyPr>
            <a:normAutofit/>
          </a:bodyPr>
          <a:lstStyle/>
          <a:p>
            <a:pPr fontAlgn="t"/>
            <a:r>
              <a:rPr lang="en-US" b="1" dirty="0" smtClean="0"/>
              <a:t>Weight loss support groups</a:t>
            </a:r>
          </a:p>
          <a:p>
            <a:pPr lvl="1" fontAlgn="t"/>
            <a:r>
              <a:rPr lang="en-US" dirty="0" smtClean="0"/>
              <a:t>Weight loss support groups may offer </a:t>
            </a:r>
            <a:r>
              <a:rPr lang="en-US" dirty="0" smtClean="0"/>
              <a:t>a </a:t>
            </a:r>
            <a:r>
              <a:rPr lang="en-US" dirty="0" smtClean="0"/>
              <a:t>solid support system with regards to </a:t>
            </a:r>
            <a:r>
              <a:rPr lang="en-US" dirty="0" smtClean="0"/>
              <a:t>weight </a:t>
            </a:r>
            <a:r>
              <a:rPr lang="en-US" dirty="0" smtClean="0"/>
              <a:t>loss problems. </a:t>
            </a:r>
            <a:endParaRPr lang="en-US" dirty="0" smtClean="0"/>
          </a:p>
          <a:p>
            <a:pPr lvl="1" fontAlgn="t"/>
            <a:r>
              <a:rPr lang="en-US" dirty="0" smtClean="0"/>
              <a:t>The </a:t>
            </a:r>
            <a:r>
              <a:rPr lang="en-US" dirty="0" smtClean="0"/>
              <a:t>members of the support group can relate to </a:t>
            </a:r>
            <a:r>
              <a:rPr lang="en-US" dirty="0" smtClean="0"/>
              <a:t>experiences </a:t>
            </a:r>
            <a:r>
              <a:rPr lang="en-US" dirty="0" smtClean="0"/>
              <a:t>because they are people that are going through or have actually been through a weight loss struggle.</a:t>
            </a:r>
            <a:endParaRPr lang="en-US" b="1" dirty="0" smtClean="0"/>
          </a:p>
          <a:p>
            <a:pPr fontAlgn="t"/>
            <a:r>
              <a:rPr lang="en-US" b="1" dirty="0" smtClean="0"/>
              <a:t>Cognitive Behavioral Therapy</a:t>
            </a:r>
          </a:p>
          <a:p>
            <a:pPr lvl="1" fontAlgn="t"/>
            <a:r>
              <a:rPr lang="en-US" dirty="0" smtClean="0"/>
              <a:t>Aim to change cognitions and eating behavior.</a:t>
            </a:r>
          </a:p>
          <a:p>
            <a:pPr lvl="1" fontAlgn="t"/>
            <a:r>
              <a:rPr lang="en-US" dirty="0" smtClean="0"/>
              <a:t>(See notes from book pg. 246) </a:t>
            </a:r>
            <a:endParaRPr lang="en-US" i="1" dirty="0" smtClean="0"/>
          </a:p>
          <a:p>
            <a:pPr lvl="1" fontAlgn="t"/>
            <a:endParaRPr lang="en-US" i="1" dirty="0" smtClean="0"/>
          </a:p>
          <a:p>
            <a:pPr lvl="1" fontAlgn="t"/>
            <a:endParaRPr lang="en-US" i="1" dirty="0" smtClean="0"/>
          </a:p>
          <a:p>
            <a:pPr lvl="1" fontAlgn="t">
              <a:buNone/>
            </a:pPr>
            <a:endParaRPr lang="en-US" i="1" dirty="0" smtClean="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Strategies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r>
              <a:rPr lang="en-GB" dirty="0" smtClean="0"/>
              <a:t>Clearly, the best way to deal with obesity is stop </a:t>
            </a:r>
            <a:r>
              <a:rPr lang="en-GB" dirty="0" smtClean="0"/>
              <a:t>its development </a:t>
            </a:r>
            <a:r>
              <a:rPr lang="en-GB" dirty="0" smtClean="0"/>
              <a:t>in the first place. The following strategies are designed </a:t>
            </a:r>
            <a:r>
              <a:rPr lang="en-GB" b="1" dirty="0" smtClean="0"/>
              <a:t>prevent </a:t>
            </a:r>
            <a:r>
              <a:rPr lang="en-GB" dirty="0" smtClean="0"/>
              <a:t>the rise of obesity and overeating:</a:t>
            </a:r>
          </a:p>
          <a:p>
            <a:pPr lvl="1">
              <a:buNone/>
            </a:pPr>
            <a:r>
              <a:rPr lang="en-GB" b="1" dirty="0" smtClean="0"/>
              <a:t>Prevention</a:t>
            </a:r>
          </a:p>
          <a:p>
            <a:pPr lvl="1"/>
            <a:r>
              <a:rPr lang="en-GB" dirty="0" smtClean="0"/>
              <a:t>Healthy Eating</a:t>
            </a:r>
          </a:p>
          <a:p>
            <a:pPr lvl="1">
              <a:buNone/>
            </a:pPr>
            <a:r>
              <a:rPr lang="en-GB" b="1" dirty="0" smtClean="0"/>
              <a:t>Treatment</a:t>
            </a:r>
          </a:p>
          <a:p>
            <a:pPr lvl="1"/>
            <a:r>
              <a:rPr lang="en-GB" dirty="0" smtClean="0"/>
              <a:t>Dieting</a:t>
            </a:r>
          </a:p>
          <a:p>
            <a:pPr lvl="1"/>
            <a:r>
              <a:rPr lang="en-GB" dirty="0" smtClean="0"/>
              <a:t>Surgery</a:t>
            </a:r>
          </a:p>
          <a:p>
            <a:pPr lvl="1"/>
            <a:endParaRPr lang="en-US" dirty="0" smtClean="0"/>
          </a:p>
          <a:p>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Prevention Strategies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r>
              <a:rPr lang="en-US" dirty="0" smtClean="0"/>
              <a:t>The difficulty of preventing obesity</a:t>
            </a:r>
          </a:p>
          <a:p>
            <a:pPr lvl="1"/>
            <a:r>
              <a:rPr lang="en-US" dirty="0" smtClean="0"/>
              <a:t>Obesity is a complex condition, one with serious social and psychological dimensions, that affects virtually all age and socioeconomic groups and threatens to overwhelm both developed and developing countries. </a:t>
            </a:r>
            <a:endParaRPr lang="en-US" dirty="0" smtClean="0"/>
          </a:p>
          <a:p>
            <a:pPr lvl="1"/>
            <a:r>
              <a:rPr lang="en-US" dirty="0" smtClean="0"/>
              <a:t>In 1995, there were an estimated </a:t>
            </a:r>
            <a:r>
              <a:rPr lang="en-US" b="1" dirty="0" smtClean="0"/>
              <a:t>200 million </a:t>
            </a:r>
            <a:r>
              <a:rPr lang="en-US" dirty="0" smtClean="0"/>
              <a:t>obese adults worldwide and another 18 million under-five children classified as overweight. </a:t>
            </a:r>
            <a:endParaRPr lang="en-GB" i="1" dirty="0" smtClean="0">
              <a:solidFill>
                <a:srgbClr val="FF0000"/>
              </a:solidFill>
            </a:endParaRPr>
          </a:p>
          <a:p>
            <a:pPr lvl="1"/>
            <a:endParaRPr lang="en-US" dirty="0" smtClean="0"/>
          </a:p>
          <a:p>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Prevention Strategies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r>
              <a:rPr lang="en-US" dirty="0" smtClean="0"/>
              <a:t>The difficulty of preventing obesity</a:t>
            </a:r>
          </a:p>
          <a:p>
            <a:pPr lvl="1"/>
            <a:r>
              <a:rPr lang="en-US" dirty="0" smtClean="0"/>
              <a:t>As of 2000, the number of obese adults has increased to </a:t>
            </a:r>
            <a:r>
              <a:rPr lang="en-US" b="1" dirty="0" smtClean="0"/>
              <a:t>over 300 million. </a:t>
            </a:r>
            <a:r>
              <a:rPr lang="en-US" dirty="0" smtClean="0"/>
              <a:t>Contrary to conventional wisdom, the obesity epidemic is not restricted to industrialized societies; in developing countries, it is estimated that over </a:t>
            </a:r>
            <a:r>
              <a:rPr lang="en-US" b="1" dirty="0" smtClean="0"/>
              <a:t>115 million </a:t>
            </a:r>
            <a:r>
              <a:rPr lang="en-US" dirty="0" smtClean="0"/>
              <a:t>people suffer from obesity-related problems</a:t>
            </a:r>
            <a:r>
              <a:rPr lang="en-US" dirty="0" smtClean="0"/>
              <a:t>.</a:t>
            </a:r>
          </a:p>
          <a:p>
            <a:pPr lvl="1"/>
            <a:endParaRPr lang="en-US" dirty="0" smtClean="0"/>
          </a:p>
          <a:p>
            <a:pPr lvl="1"/>
            <a:r>
              <a:rPr lang="en-US" i="1" dirty="0" smtClean="0">
                <a:solidFill>
                  <a:srgbClr val="FF0000"/>
                </a:solidFill>
              </a:rPr>
              <a:t>So how can we prevent this epidemic?</a:t>
            </a:r>
            <a:endParaRPr lang="en-US" i="1" dirty="0" smtClean="0">
              <a:solidFill>
                <a:srgbClr val="FF0000"/>
              </a:solidFill>
            </a:endParaRPr>
          </a:p>
          <a:p>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rgbClr val="FFFF00"/>
                </a:solidFill>
              </a:rPr>
              <a:t>Discussion</a:t>
            </a:r>
            <a:endParaRPr lang="en-US" sz="4400" dirty="0">
              <a:solidFill>
                <a:srgbClr val="FFFF00"/>
              </a:solidFill>
            </a:endParaRPr>
          </a:p>
        </p:txBody>
      </p:sp>
      <p:sp>
        <p:nvSpPr>
          <p:cNvPr id="3" name="Subtitle 2"/>
          <p:cNvSpPr>
            <a:spLocks noGrp="1"/>
          </p:cNvSpPr>
          <p:nvPr>
            <p:ph type="subTitle" idx="1"/>
          </p:nvPr>
        </p:nvSpPr>
        <p:spPr>
          <a:xfrm>
            <a:off x="457199" y="3222625"/>
            <a:ext cx="8228013" cy="1066800"/>
          </a:xfrm>
        </p:spPr>
        <p:txBody>
          <a:bodyPr>
            <a:normAutofit/>
          </a:bodyPr>
          <a:lstStyle/>
          <a:p>
            <a:r>
              <a:rPr lang="en-US" sz="2800" dirty="0" smtClean="0"/>
              <a:t>Is there anything we can do to prevent this epidemic?</a:t>
            </a:r>
          </a:p>
        </p:txBody>
      </p:sp>
    </p:spTree>
    <p:extLst>
      <p:ext uri="{BB962C8B-B14F-4D97-AF65-F5344CB8AC3E}">
        <p14:creationId xmlns="" xmlns:p14="http://schemas.microsoft.com/office/powerpoint/2010/main" val="1105612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Prevention Strategies</a:t>
            </a:r>
            <a:endParaRPr lang="en-US" sz="2800" dirty="0"/>
          </a:p>
        </p:txBody>
      </p:sp>
      <p:sp>
        <p:nvSpPr>
          <p:cNvPr id="3" name="Content Placeholder 2"/>
          <p:cNvSpPr>
            <a:spLocks noGrp="1"/>
          </p:cNvSpPr>
          <p:nvPr>
            <p:ph idx="1"/>
          </p:nvPr>
        </p:nvSpPr>
        <p:spPr>
          <a:xfrm>
            <a:off x="566338" y="2682893"/>
            <a:ext cx="8229600" cy="3787792"/>
          </a:xfrm>
        </p:spPr>
        <p:txBody>
          <a:bodyPr>
            <a:normAutofit/>
          </a:bodyPr>
          <a:lstStyle/>
          <a:p>
            <a:r>
              <a:rPr lang="en-US" b="1" dirty="0" smtClean="0"/>
              <a:t>The response: making healthy choices </a:t>
            </a:r>
            <a:r>
              <a:rPr lang="en-US" b="1" i="1" dirty="0" smtClean="0"/>
              <a:t>easy choices</a:t>
            </a:r>
          </a:p>
          <a:p>
            <a:pPr lvl="1"/>
            <a:r>
              <a:rPr lang="en-US" dirty="0" smtClean="0"/>
              <a:t>WHO began sounding the alarm in the 1990s, spearheading a series of expert and technical consultations. Public awareness campaigns were also initiated to sensitize policy-makers, private sector partners, medical professionals and the public at large. </a:t>
            </a:r>
          </a:p>
          <a:p>
            <a:r>
              <a:rPr lang="en-US" i="1" dirty="0" smtClean="0"/>
              <a:t>They also poured millions of dollars into researching preventative strategies for combating this epidemic. </a:t>
            </a:r>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Hea</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lthy Eating Habits</a:t>
            </a:r>
            <a:endParaRPr lang="en-US" sz="2800" dirty="0"/>
          </a:p>
        </p:txBody>
      </p:sp>
      <p:sp>
        <p:nvSpPr>
          <p:cNvPr id="3" name="Content Placeholder 2"/>
          <p:cNvSpPr>
            <a:spLocks noGrp="1"/>
          </p:cNvSpPr>
          <p:nvPr>
            <p:ph idx="1"/>
          </p:nvPr>
        </p:nvSpPr>
        <p:spPr>
          <a:xfrm>
            <a:off x="566338" y="2682893"/>
            <a:ext cx="8229600" cy="3787792"/>
          </a:xfrm>
        </p:spPr>
        <p:txBody>
          <a:bodyPr>
            <a:normAutofit lnSpcReduction="10000"/>
          </a:bodyPr>
          <a:lstStyle/>
          <a:p>
            <a:r>
              <a:rPr lang="en-US" b="1" dirty="0" smtClean="0"/>
              <a:t>According to a research team gathered by WHO (British Nutrition Foundation, 2007), </a:t>
            </a:r>
            <a:r>
              <a:rPr lang="en-US" dirty="0" smtClean="0"/>
              <a:t>parents </a:t>
            </a:r>
            <a:r>
              <a:rPr lang="en-US" dirty="0" smtClean="0"/>
              <a:t>who increased fruit and vegetable </a:t>
            </a:r>
            <a:r>
              <a:rPr lang="en-US" dirty="0" smtClean="0"/>
              <a:t>intake significantly </a:t>
            </a:r>
            <a:r>
              <a:rPr lang="en-US" dirty="0" smtClean="0"/>
              <a:t>helped </a:t>
            </a:r>
            <a:r>
              <a:rPr lang="en-US" b="1" dirty="0" smtClean="0"/>
              <a:t>prevent </a:t>
            </a:r>
            <a:r>
              <a:rPr lang="en-US" dirty="0" smtClean="0"/>
              <a:t>weight gain in their children. </a:t>
            </a:r>
            <a:endParaRPr lang="en-US" dirty="0" smtClean="0"/>
          </a:p>
          <a:p>
            <a:r>
              <a:rPr lang="en-US" dirty="0" smtClean="0"/>
              <a:t>The </a:t>
            </a:r>
            <a:r>
              <a:rPr lang="en-US" dirty="0" smtClean="0"/>
              <a:t>families consumed </a:t>
            </a:r>
            <a:r>
              <a:rPr lang="en-US" b="1" dirty="0" smtClean="0"/>
              <a:t>more fiber</a:t>
            </a:r>
            <a:r>
              <a:rPr lang="en-US" dirty="0" smtClean="0"/>
              <a:t>, which helped them eat healthy and feel full. The parents in the study also learned to shop for healthy foods while maintaining their food budget and learning to store fresh fruits and vegetables -- </a:t>
            </a:r>
            <a:r>
              <a:rPr lang="en-US" b="1" dirty="0" smtClean="0"/>
              <a:t>all factors that contribute to healthy eating habits.</a:t>
            </a:r>
            <a:br>
              <a:rPr lang="en-US" b="1" dirty="0" smtClean="0"/>
            </a:br>
            <a:r>
              <a:rPr lang="en-US" b="1" dirty="0" smtClean="0"/>
              <a:t/>
            </a:r>
            <a:br>
              <a:rPr lang="en-US" b="1" dirty="0" smtClean="0"/>
            </a:br>
            <a:endParaRPr lang="en-US" b="1" dirty="0" smtClean="0"/>
          </a:p>
          <a:p>
            <a:endParaRPr lang="en-US" i="1" dirty="0"/>
          </a:p>
        </p:txBody>
      </p:sp>
    </p:spTree>
    <p:extLst>
      <p:ext uri="{BB962C8B-B14F-4D97-AF65-F5344CB8AC3E}">
        <p14:creationId xmlns="" xmlns:p14="http://schemas.microsoft.com/office/powerpoint/2010/main" val="40676128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20229</TotalTime>
  <Words>1551</Words>
  <Application>Microsoft Office PowerPoint</Application>
  <PresentationFormat>On-screen Show (4:3)</PresentationFormat>
  <Paragraphs>117</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Genesis</vt:lpstr>
      <vt:lpstr>Health Psychology </vt:lpstr>
      <vt:lpstr>Prologue Discussion</vt:lpstr>
      <vt:lpstr>Objective 3.4(EQ):</vt:lpstr>
      <vt:lpstr>Strategies</vt:lpstr>
      <vt:lpstr>Prevention Strategies</vt:lpstr>
      <vt:lpstr>Prevention Strategies</vt:lpstr>
      <vt:lpstr>Discussion</vt:lpstr>
      <vt:lpstr>Prevention Strategies</vt:lpstr>
      <vt:lpstr>Healthy Eating Habits</vt:lpstr>
      <vt:lpstr>Prevention Strategies</vt:lpstr>
      <vt:lpstr>Prevention Strategies</vt:lpstr>
      <vt:lpstr>Other Prevention Strategies</vt:lpstr>
      <vt:lpstr>Discussion</vt:lpstr>
      <vt:lpstr>Extra Credit Calorie Challenge</vt:lpstr>
      <vt:lpstr>Other Prevention Strategies</vt:lpstr>
      <vt:lpstr>Other Prevention Strategies</vt:lpstr>
      <vt:lpstr>Other Prevention Strategies</vt:lpstr>
      <vt:lpstr>Other Prevention Strategies</vt:lpstr>
      <vt:lpstr>Other Prevention Strategies</vt:lpstr>
      <vt:lpstr>Discussion</vt:lpstr>
      <vt:lpstr> Treatment Strategies</vt:lpstr>
      <vt:lpstr> Empirical foundation of the DASH diet</vt:lpstr>
      <vt:lpstr> Research based treatment</vt:lpstr>
      <vt:lpstr> Treatment Strategies</vt:lpstr>
      <vt:lpstr>Discussion</vt:lpstr>
      <vt:lpstr> Other Treatment Strategies</vt:lpstr>
      <vt:lpstr> Treatment Strategies</vt:lpstr>
      <vt:lpstr> Treatment Strategies</vt:lpstr>
      <vt:lpstr> Treatment Strategies</vt:lpstr>
      <vt:lpstr> Other Treatment Strategies</vt:lpstr>
    </vt:vector>
  </TitlesOfParts>
  <Company>Teacher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Psychology</dc:title>
  <dc:creator>Bryan Freeman</dc:creator>
  <cp:lastModifiedBy>freemanb2</cp:lastModifiedBy>
  <cp:revision>1694</cp:revision>
  <dcterms:created xsi:type="dcterms:W3CDTF">2013-01-04T07:21:49Z</dcterms:created>
  <dcterms:modified xsi:type="dcterms:W3CDTF">2013-02-09T17:17:31Z</dcterms:modified>
</cp:coreProperties>
</file>