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81" r:id="rId3"/>
    <p:sldId id="282" r:id="rId4"/>
    <p:sldId id="312" r:id="rId5"/>
    <p:sldId id="283" r:id="rId6"/>
    <p:sldId id="284" r:id="rId7"/>
    <p:sldId id="302" r:id="rId8"/>
    <p:sldId id="285" r:id="rId9"/>
    <p:sldId id="294" r:id="rId10"/>
    <p:sldId id="293" r:id="rId11"/>
    <p:sldId id="295" r:id="rId12"/>
    <p:sldId id="296" r:id="rId13"/>
    <p:sldId id="301" r:id="rId14"/>
    <p:sldId id="297" r:id="rId15"/>
    <p:sldId id="298" r:id="rId16"/>
    <p:sldId id="300" r:id="rId17"/>
    <p:sldId id="313" r:id="rId18"/>
    <p:sldId id="304" r:id="rId19"/>
    <p:sldId id="306" r:id="rId20"/>
    <p:sldId id="305" r:id="rId21"/>
    <p:sldId id="307" r:id="rId22"/>
    <p:sldId id="308" r:id="rId23"/>
    <p:sldId id="309" r:id="rId24"/>
    <p:sldId id="311" r:id="rId25"/>
    <p:sldId id="314" r:id="rId26"/>
    <p:sldId id="315" r:id="rId27"/>
    <p:sldId id="316" r:id="rId28"/>
    <p:sldId id="318" r:id="rId29"/>
    <p:sldId id="319" r:id="rId30"/>
    <p:sldId id="317" r:id="rId31"/>
    <p:sldId id="320" r:id="rId32"/>
    <p:sldId id="321" r:id="rId33"/>
    <p:sldId id="322" r:id="rId34"/>
    <p:sldId id="323" r:id="rId35"/>
    <p:sldId id="324" r:id="rId36"/>
    <p:sldId id="325" r:id="rId37"/>
    <p:sldId id="326" r:id="rId38"/>
    <p:sldId id="32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8" d="100"/>
          <a:sy n="128" d="100"/>
        </p:scale>
        <p:origin x="-26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592ED8-BCAD-4FC6-BBD6-2E6276CCD819}" type="datetimeFigureOut">
              <a:rPr lang="en-US" smtClean="0"/>
              <a:pPr/>
              <a:t>1/15/13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912F62-41B9-4CE9-8148-90DB8B8407CF}" type="slidenum">
              <a:rPr lang="en-US" smtClean="0"/>
              <a:pPr/>
              <a:t>‹#›</a:t>
            </a:fld>
            <a:endParaRPr lang="en-US"/>
          </a:p>
        </p:txBody>
      </p:sp>
    </p:spTree>
    <p:extLst>
      <p:ext uri="{BB962C8B-B14F-4D97-AF65-F5344CB8AC3E}">
        <p14:creationId xmlns:p14="http://schemas.microsoft.com/office/powerpoint/2010/main" val="2515690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18</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27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29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30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31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32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33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34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35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36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37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19</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20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24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25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912F62-41B9-4CE9-8148-90DB8B8407CF}"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pPr/>
              <a:t>1/15/13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pPr/>
              <a:t>1/15/13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1/15/13</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pPr/>
              <a:t>1/15/13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pPr/>
              <a:t>1/15/13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pPr/>
              <a:t>1/15/13</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Psychology	</a:t>
            </a:r>
            <a:endParaRPr lang="en-US" dirty="0"/>
          </a:p>
        </p:txBody>
      </p:sp>
      <p:sp>
        <p:nvSpPr>
          <p:cNvPr id="3" name="Subtitle 2"/>
          <p:cNvSpPr>
            <a:spLocks noGrp="1"/>
          </p:cNvSpPr>
          <p:nvPr>
            <p:ph type="subTitle" idx="1"/>
          </p:nvPr>
        </p:nvSpPr>
        <p:spPr/>
        <p:txBody>
          <a:bodyPr/>
          <a:lstStyle/>
          <a:p>
            <a:r>
              <a:rPr lang="en-US" dirty="0" smtClean="0"/>
              <a:t>Spring 2013</a:t>
            </a:r>
            <a:endParaRPr lang="en-US" dirty="0"/>
          </a:p>
        </p:txBody>
      </p:sp>
    </p:spTree>
    <p:extLst>
      <p:ext uri="{BB962C8B-B14F-4D97-AF65-F5344CB8AC3E}">
        <p14:creationId xmlns:p14="http://schemas.microsoft.com/office/powerpoint/2010/main" val="14337923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Biological aspects of Stress</a:t>
            </a:r>
            <a:endParaRPr lang="en-US" sz="2800" dirty="0"/>
          </a:p>
        </p:txBody>
      </p:sp>
      <p:sp>
        <p:nvSpPr>
          <p:cNvPr id="3" name="Content Placeholder 2"/>
          <p:cNvSpPr>
            <a:spLocks noGrp="1"/>
          </p:cNvSpPr>
          <p:nvPr>
            <p:ph idx="1"/>
          </p:nvPr>
        </p:nvSpPr>
        <p:spPr>
          <a:xfrm>
            <a:off x="566338" y="2682893"/>
            <a:ext cx="8229600" cy="3787792"/>
          </a:xfrm>
        </p:spPr>
        <p:txBody>
          <a:bodyPr>
            <a:normAutofit/>
          </a:bodyPr>
          <a:lstStyle/>
          <a:p>
            <a:pPr>
              <a:buNone/>
            </a:pPr>
            <a:r>
              <a:rPr lang="en-US" b="1" dirty="0" smtClean="0"/>
              <a:t>The Physical aspect of stress:</a:t>
            </a:r>
          </a:p>
          <a:p>
            <a:r>
              <a:rPr lang="en-US" dirty="0" smtClean="0"/>
              <a:t>When our fight or flight response is activated, sequences of nerve cell firing occur and chemicals like </a:t>
            </a:r>
            <a:r>
              <a:rPr lang="en-US" b="1" dirty="0" smtClean="0"/>
              <a:t>adrenaline, </a:t>
            </a:r>
            <a:r>
              <a:rPr lang="en-US" b="1" dirty="0" err="1" smtClean="0"/>
              <a:t>noradrenaline</a:t>
            </a:r>
            <a:r>
              <a:rPr lang="en-US" b="1" dirty="0" smtClean="0"/>
              <a:t> and </a:t>
            </a:r>
            <a:r>
              <a:rPr lang="en-US" b="1" dirty="0" err="1" smtClean="0"/>
              <a:t>cortisol</a:t>
            </a:r>
            <a:r>
              <a:rPr lang="en-US" b="1" dirty="0" smtClean="0"/>
              <a:t> </a:t>
            </a:r>
            <a:r>
              <a:rPr lang="en-US" dirty="0" smtClean="0"/>
              <a:t>are released into our bloodstream. </a:t>
            </a:r>
          </a:p>
          <a:p>
            <a:r>
              <a:rPr lang="en-US" dirty="0" smtClean="0"/>
              <a:t>These patterns of nerve cell firing and chemical release cause our body to undergo a series of very dramatic changes. </a:t>
            </a:r>
            <a:endParaRPr lang="en-US" dirty="0"/>
          </a:p>
          <a:p>
            <a:endParaRPr lang="en-US" i="1" dirty="0"/>
          </a:p>
        </p:txBody>
      </p:sp>
    </p:spTree>
    <p:extLst>
      <p:ext uri="{BB962C8B-B14F-4D97-AF65-F5344CB8AC3E}">
        <p14:creationId xmlns:p14="http://schemas.microsoft.com/office/powerpoint/2010/main" val="32198815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Biological aspects of Stress</a:t>
            </a:r>
            <a:endParaRPr lang="en-US" sz="2800" dirty="0"/>
          </a:p>
        </p:txBody>
      </p:sp>
      <p:sp>
        <p:nvSpPr>
          <p:cNvPr id="3" name="Content Placeholder 2"/>
          <p:cNvSpPr>
            <a:spLocks noGrp="1"/>
          </p:cNvSpPr>
          <p:nvPr>
            <p:ph idx="1"/>
          </p:nvPr>
        </p:nvSpPr>
        <p:spPr>
          <a:xfrm>
            <a:off x="171450" y="2371725"/>
            <a:ext cx="8229600" cy="3787792"/>
          </a:xfrm>
        </p:spPr>
        <p:txBody>
          <a:bodyPr>
            <a:noAutofit/>
          </a:bodyPr>
          <a:lstStyle/>
          <a:p>
            <a:pPr>
              <a:buNone/>
            </a:pPr>
            <a:r>
              <a:rPr lang="en-US" sz="1800" b="1" dirty="0" smtClean="0"/>
              <a:t>The Physical aspect of stress:</a:t>
            </a:r>
          </a:p>
          <a:p>
            <a:r>
              <a:rPr lang="en-US" sz="2000" dirty="0" smtClean="0"/>
              <a:t>Our </a:t>
            </a:r>
            <a:r>
              <a:rPr lang="en-US" sz="2000" b="1" dirty="0" smtClean="0"/>
              <a:t>respiratory rate increases</a:t>
            </a:r>
            <a:r>
              <a:rPr lang="en-US" sz="2000" dirty="0" smtClean="0"/>
              <a:t>. </a:t>
            </a:r>
          </a:p>
          <a:p>
            <a:r>
              <a:rPr lang="en-US" sz="2400" b="1" dirty="0" smtClean="0"/>
              <a:t>Blood is pushed away from our digestive tract </a:t>
            </a:r>
            <a:r>
              <a:rPr lang="en-US" sz="2400" dirty="0" smtClean="0"/>
              <a:t>and directed into our muscles and limbs, which require extra energy and fuel for running and fighting.</a:t>
            </a:r>
            <a:r>
              <a:rPr lang="en-US" sz="2400" b="1" dirty="0" smtClean="0"/>
              <a:t> </a:t>
            </a:r>
          </a:p>
          <a:p>
            <a:r>
              <a:rPr lang="en-US" sz="2400" b="1" dirty="0" smtClean="0"/>
              <a:t>Our pupils dilate</a:t>
            </a:r>
            <a:r>
              <a:rPr lang="en-US" sz="2400" dirty="0" smtClean="0"/>
              <a:t>. Our awareness intensifies. Our sight sharpens. Our impulses quicken. Our perception of pain diminishes. </a:t>
            </a:r>
          </a:p>
        </p:txBody>
      </p:sp>
    </p:spTree>
    <p:extLst>
      <p:ext uri="{BB962C8B-B14F-4D97-AF65-F5344CB8AC3E}">
        <p14:creationId xmlns:p14="http://schemas.microsoft.com/office/powerpoint/2010/main" val="321988152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Biological aspects of Stress</a:t>
            </a:r>
            <a:endParaRPr lang="en-US" sz="2800" dirty="0"/>
          </a:p>
        </p:txBody>
      </p:sp>
      <p:sp>
        <p:nvSpPr>
          <p:cNvPr id="3" name="Content Placeholder 2"/>
          <p:cNvSpPr>
            <a:spLocks noGrp="1"/>
          </p:cNvSpPr>
          <p:nvPr>
            <p:ph idx="1"/>
          </p:nvPr>
        </p:nvSpPr>
        <p:spPr>
          <a:xfrm>
            <a:off x="171450" y="2371725"/>
            <a:ext cx="8229600" cy="3787792"/>
          </a:xfrm>
        </p:spPr>
        <p:txBody>
          <a:bodyPr>
            <a:noAutofit/>
          </a:bodyPr>
          <a:lstStyle/>
          <a:p>
            <a:pPr>
              <a:buNone/>
            </a:pPr>
            <a:r>
              <a:rPr lang="en-US" sz="2400" b="1" dirty="0" smtClean="0"/>
              <a:t>The Physical aspect of stress:</a:t>
            </a:r>
          </a:p>
          <a:p>
            <a:r>
              <a:rPr lang="en-US" sz="2400" dirty="0" smtClean="0"/>
              <a:t>The steroid hormones reduce activity in parts of the immune system, so that specific infection fighters (including important white blood cells) or other immune molecules can be repositioned. This leaves the immune system vulnerable to infection. </a:t>
            </a:r>
            <a:br>
              <a:rPr lang="en-US" sz="2400" dirty="0" smtClean="0"/>
            </a:br>
            <a:r>
              <a:rPr lang="en-US" sz="2400" dirty="0" smtClean="0"/>
              <a:t/>
            </a:r>
            <a:br>
              <a:rPr lang="en-US" sz="2400" dirty="0" smtClean="0"/>
            </a:br>
            <a:r>
              <a:rPr lang="en-US" sz="2400" dirty="0" smtClean="0"/>
              <a:t>We become prepared—</a:t>
            </a:r>
            <a:r>
              <a:rPr lang="en-US" sz="2400" b="1" dirty="0" smtClean="0"/>
              <a:t>physically </a:t>
            </a:r>
            <a:r>
              <a:rPr lang="en-US" sz="2400" dirty="0" smtClean="0"/>
              <a:t>and psychologically—for a oncoming stressor. </a:t>
            </a:r>
            <a:endParaRPr lang="en-US" sz="2400" i="1" dirty="0"/>
          </a:p>
        </p:txBody>
      </p:sp>
    </p:spTree>
    <p:extLst>
      <p:ext uri="{BB962C8B-B14F-4D97-AF65-F5344CB8AC3E}">
        <p14:creationId xmlns:p14="http://schemas.microsoft.com/office/powerpoint/2010/main" val="321988152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Biological aspects of Stress</a:t>
            </a:r>
            <a:endParaRPr lang="en-US" sz="2800" dirty="0"/>
          </a:p>
        </p:txBody>
      </p:sp>
      <p:sp>
        <p:nvSpPr>
          <p:cNvPr id="3" name="Content Placeholder 2"/>
          <p:cNvSpPr>
            <a:spLocks noGrp="1"/>
          </p:cNvSpPr>
          <p:nvPr>
            <p:ph idx="1"/>
          </p:nvPr>
        </p:nvSpPr>
        <p:spPr>
          <a:xfrm>
            <a:off x="171450" y="2371725"/>
            <a:ext cx="5586413" cy="3787792"/>
          </a:xfrm>
        </p:spPr>
        <p:txBody>
          <a:bodyPr>
            <a:noAutofit/>
          </a:bodyPr>
          <a:lstStyle/>
          <a:p>
            <a:pPr>
              <a:buNone/>
            </a:pPr>
            <a:r>
              <a:rPr lang="en-US" sz="2000" b="1" dirty="0" err="1" smtClean="0"/>
              <a:t>Selye’s</a:t>
            </a:r>
            <a:r>
              <a:rPr lang="en-US" sz="2000" b="1" dirty="0" smtClean="0"/>
              <a:t> research</a:t>
            </a:r>
          </a:p>
          <a:p>
            <a:r>
              <a:rPr lang="en-US" sz="2400" dirty="0" smtClean="0"/>
              <a:t>Hans </a:t>
            </a:r>
            <a:r>
              <a:rPr lang="en-US" sz="2400" dirty="0" err="1" smtClean="0"/>
              <a:t>Selye</a:t>
            </a:r>
            <a:r>
              <a:rPr lang="en-US" sz="2400" dirty="0" smtClean="0"/>
              <a:t> based his theory on </a:t>
            </a:r>
            <a:r>
              <a:rPr lang="en-US" sz="2400" b="1" dirty="0" smtClean="0"/>
              <a:t>research with rats, </a:t>
            </a:r>
            <a:r>
              <a:rPr lang="en-US" sz="2400" dirty="0" smtClean="0"/>
              <a:t>which all showed the same general symptoms when they were exposed to different stressors. </a:t>
            </a:r>
          </a:p>
          <a:p>
            <a:r>
              <a:rPr lang="en-US" sz="2400" i="1" dirty="0" smtClean="0"/>
              <a:t>Things to consider….</a:t>
            </a:r>
          </a:p>
          <a:p>
            <a:pPr lvl="1"/>
            <a:r>
              <a:rPr lang="en-US" i="1" dirty="0" smtClean="0"/>
              <a:t>What would be the limitations  to applying a biological model using animals?</a:t>
            </a:r>
            <a:endParaRPr lang="en-US" i="1" dirty="0"/>
          </a:p>
        </p:txBody>
      </p:sp>
      <p:pic>
        <p:nvPicPr>
          <p:cNvPr id="4" name="Picture 2" descr="http://images.metmuseum.org/CRDImages/ph/web-large/DP117848.jpg"/>
          <p:cNvPicPr>
            <a:picLocks noChangeAspect="1" noChangeArrowheads="1"/>
          </p:cNvPicPr>
          <p:nvPr/>
        </p:nvPicPr>
        <p:blipFill>
          <a:blip r:embed="rId2" cstate="print"/>
          <a:srcRect/>
          <a:stretch>
            <a:fillRect/>
          </a:stretch>
        </p:blipFill>
        <p:spPr bwMode="auto">
          <a:xfrm>
            <a:off x="5757863" y="2371725"/>
            <a:ext cx="3386137" cy="3677304"/>
          </a:xfrm>
          <a:prstGeom prst="rect">
            <a:avLst/>
          </a:prstGeom>
          <a:noFill/>
        </p:spPr>
      </p:pic>
    </p:spTree>
    <p:extLst>
      <p:ext uri="{BB962C8B-B14F-4D97-AF65-F5344CB8AC3E}">
        <p14:creationId xmlns:p14="http://schemas.microsoft.com/office/powerpoint/2010/main" val="32198815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Biological aspects of Stress</a:t>
            </a:r>
            <a:endParaRPr lang="en-US" sz="2800" dirty="0"/>
          </a:p>
        </p:txBody>
      </p:sp>
      <p:sp>
        <p:nvSpPr>
          <p:cNvPr id="3" name="Content Placeholder 2"/>
          <p:cNvSpPr>
            <a:spLocks noGrp="1"/>
          </p:cNvSpPr>
          <p:nvPr>
            <p:ph idx="1"/>
          </p:nvPr>
        </p:nvSpPr>
        <p:spPr>
          <a:xfrm>
            <a:off x="0" y="2371725"/>
            <a:ext cx="8686800" cy="4000500"/>
          </a:xfrm>
        </p:spPr>
        <p:txBody>
          <a:bodyPr>
            <a:noAutofit/>
          </a:bodyPr>
          <a:lstStyle/>
          <a:p>
            <a:pPr>
              <a:buNone/>
            </a:pPr>
            <a:r>
              <a:rPr lang="en-US" sz="1800" b="1" dirty="0" smtClean="0"/>
              <a:t>	</a:t>
            </a:r>
            <a:r>
              <a:rPr lang="en-US" sz="2000" b="1" dirty="0" smtClean="0"/>
              <a:t>General Adaptive Syndrome</a:t>
            </a:r>
          </a:p>
          <a:p>
            <a:r>
              <a:rPr lang="en-US" sz="2400" b="1" dirty="0" err="1" smtClean="0"/>
              <a:t>Selye</a:t>
            </a:r>
            <a:r>
              <a:rPr lang="en-US" sz="2400" dirty="0" smtClean="0"/>
              <a:t> - '</a:t>
            </a:r>
            <a:r>
              <a:rPr lang="en-US" sz="2400" i="1" dirty="0" smtClean="0"/>
              <a:t>the father of stress research</a:t>
            </a:r>
            <a:r>
              <a:rPr lang="en-US" sz="2400" dirty="0" smtClean="0"/>
              <a:t>,' introduced the </a:t>
            </a:r>
            <a:r>
              <a:rPr lang="en-US" sz="2400" b="1" dirty="0" smtClean="0"/>
              <a:t>General Adaptation Syndrome</a:t>
            </a:r>
            <a:r>
              <a:rPr lang="en-US" sz="2400" dirty="0" smtClean="0"/>
              <a:t> model in 1936 showing in </a:t>
            </a:r>
            <a:r>
              <a:rPr lang="en-US" sz="2400" b="1" dirty="0" smtClean="0"/>
              <a:t>three phases </a:t>
            </a:r>
            <a:r>
              <a:rPr lang="en-US" sz="2400" dirty="0" smtClean="0"/>
              <a:t>what the alleged effects of stress has on the body. </a:t>
            </a:r>
          </a:p>
          <a:p>
            <a:r>
              <a:rPr lang="en-US" sz="2400" dirty="0" smtClean="0"/>
              <a:t>The three phases ARE: </a:t>
            </a:r>
            <a:r>
              <a:rPr lang="en-US" sz="2400" b="1" dirty="0" smtClean="0"/>
              <a:t>Alarm </a:t>
            </a:r>
            <a:r>
              <a:rPr lang="en-US" sz="2400" dirty="0" smtClean="0"/>
              <a:t>(A), </a:t>
            </a:r>
            <a:r>
              <a:rPr lang="en-US" sz="2400" b="1" dirty="0" smtClean="0"/>
              <a:t>Resistance </a:t>
            </a:r>
            <a:r>
              <a:rPr lang="en-US" sz="2400" dirty="0" smtClean="0"/>
              <a:t>(R), </a:t>
            </a:r>
            <a:r>
              <a:rPr lang="en-US" sz="2400" b="1" dirty="0" smtClean="0"/>
              <a:t>Exhaustion</a:t>
            </a:r>
            <a:r>
              <a:rPr lang="en-US" sz="2400" dirty="0" smtClean="0"/>
              <a:t> (E). </a:t>
            </a:r>
          </a:p>
          <a:p>
            <a:pPr>
              <a:buNone/>
            </a:pPr>
            <a:endParaRPr lang="en-US" sz="2000" dirty="0"/>
          </a:p>
        </p:txBody>
      </p:sp>
    </p:spTree>
    <p:extLst>
      <p:ext uri="{BB962C8B-B14F-4D97-AF65-F5344CB8AC3E}">
        <p14:creationId xmlns:p14="http://schemas.microsoft.com/office/powerpoint/2010/main" val="321988152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Biological aspects of Stress</a:t>
            </a:r>
            <a:endParaRPr lang="en-US" sz="2800" dirty="0"/>
          </a:p>
        </p:txBody>
      </p:sp>
      <p:sp>
        <p:nvSpPr>
          <p:cNvPr id="3" name="Content Placeholder 2"/>
          <p:cNvSpPr>
            <a:spLocks noGrp="1"/>
          </p:cNvSpPr>
          <p:nvPr>
            <p:ph idx="1"/>
          </p:nvPr>
        </p:nvSpPr>
        <p:spPr>
          <a:xfrm>
            <a:off x="0" y="2371725"/>
            <a:ext cx="9144000" cy="4000500"/>
          </a:xfrm>
        </p:spPr>
        <p:txBody>
          <a:bodyPr>
            <a:noAutofit/>
          </a:bodyPr>
          <a:lstStyle/>
          <a:p>
            <a:pPr>
              <a:buNone/>
            </a:pPr>
            <a:r>
              <a:rPr lang="en-US" sz="1800" b="1" dirty="0" smtClean="0"/>
              <a:t>	</a:t>
            </a:r>
            <a:r>
              <a:rPr lang="en-US" sz="2000" b="1" dirty="0" smtClean="0"/>
              <a:t>Alarm Stage-</a:t>
            </a:r>
            <a:endParaRPr lang="en-US" sz="2000" dirty="0" smtClean="0"/>
          </a:p>
          <a:p>
            <a:r>
              <a:rPr lang="en-US" sz="2400" dirty="0" smtClean="0"/>
              <a:t>Your first reaction to stress recognizes there’s a danger and prepares to deal with the threat, a.k.a. the </a:t>
            </a:r>
            <a:r>
              <a:rPr lang="en-US" sz="2400" b="1" dirty="0" smtClean="0"/>
              <a:t>fight or flight response. </a:t>
            </a:r>
            <a:r>
              <a:rPr lang="en-US" sz="2400" dirty="0" smtClean="0"/>
              <a:t>During this phase the main stress hormones </a:t>
            </a:r>
            <a:r>
              <a:rPr lang="en-US" sz="2400" b="1" dirty="0" err="1" smtClean="0"/>
              <a:t>cortisol</a:t>
            </a:r>
            <a:r>
              <a:rPr lang="en-US" sz="2400" b="1" dirty="0" smtClean="0"/>
              <a:t>, adrenaline, and </a:t>
            </a:r>
            <a:r>
              <a:rPr lang="en-US" sz="2400" b="1" dirty="0" err="1" smtClean="0"/>
              <a:t>noradrenaline</a:t>
            </a:r>
            <a:r>
              <a:rPr lang="en-US" sz="2400" b="1" dirty="0" smtClean="0"/>
              <a:t>, </a:t>
            </a:r>
            <a:r>
              <a:rPr lang="en-US" sz="2400" dirty="0" smtClean="0"/>
              <a:t>are released to provide </a:t>
            </a:r>
            <a:r>
              <a:rPr lang="en-US" sz="2400" b="1" dirty="0" smtClean="0"/>
              <a:t>instant energy.</a:t>
            </a:r>
          </a:p>
          <a:p>
            <a:pPr>
              <a:buNone/>
            </a:pPr>
            <a:r>
              <a:rPr lang="en-US" sz="2000" b="1" dirty="0" smtClean="0"/>
              <a:t>	Resistance Stage -</a:t>
            </a:r>
            <a:endParaRPr lang="en-US" sz="2000" dirty="0" smtClean="0"/>
          </a:p>
          <a:p>
            <a:r>
              <a:rPr lang="en-US" sz="2400" dirty="0" smtClean="0"/>
              <a:t>This stage involves coping with the stress in an attempt to return to homeostasis. It also tries to reverse the effects of the alarm stage. </a:t>
            </a:r>
          </a:p>
          <a:p>
            <a:endParaRPr lang="en-US" sz="2000" b="1" dirty="0" smtClean="0"/>
          </a:p>
          <a:p>
            <a:endParaRPr lang="en-US" sz="2000" b="1" dirty="0" smtClean="0"/>
          </a:p>
          <a:p>
            <a:endParaRPr lang="en-US" sz="2000" dirty="0"/>
          </a:p>
        </p:txBody>
      </p:sp>
    </p:spTree>
    <p:extLst>
      <p:ext uri="{BB962C8B-B14F-4D97-AF65-F5344CB8AC3E}">
        <p14:creationId xmlns:p14="http://schemas.microsoft.com/office/powerpoint/2010/main" val="32198815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4" descr="http://www.mentalhealthacademy.net/classroom/27/1.gif"/>
          <p:cNvPicPr>
            <a:picLocks noChangeAspect="1" noChangeArrowheads="1"/>
          </p:cNvPicPr>
          <p:nvPr/>
        </p:nvPicPr>
        <p:blipFill>
          <a:blip r:embed="rId2" cstate="print"/>
          <a:srcRect/>
          <a:stretch>
            <a:fillRect/>
          </a:stretch>
        </p:blipFill>
        <p:spPr bwMode="auto">
          <a:xfrm>
            <a:off x="4980841" y="3171826"/>
            <a:ext cx="4263175" cy="2187549"/>
          </a:xfrm>
          <a:prstGeom prst="rect">
            <a:avLst/>
          </a:prstGeom>
          <a:noFill/>
        </p:spPr>
      </p:pic>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Biological aspects of Stress</a:t>
            </a:r>
            <a:endParaRPr lang="en-US" sz="2800" dirty="0"/>
          </a:p>
        </p:txBody>
      </p:sp>
      <p:sp>
        <p:nvSpPr>
          <p:cNvPr id="3" name="Content Placeholder 2"/>
          <p:cNvSpPr>
            <a:spLocks noGrp="1"/>
          </p:cNvSpPr>
          <p:nvPr>
            <p:ph idx="1"/>
          </p:nvPr>
        </p:nvSpPr>
        <p:spPr>
          <a:xfrm>
            <a:off x="0" y="2371725"/>
            <a:ext cx="5700713" cy="4000500"/>
          </a:xfrm>
        </p:spPr>
        <p:txBody>
          <a:bodyPr>
            <a:noAutofit/>
          </a:bodyPr>
          <a:lstStyle/>
          <a:p>
            <a:pPr>
              <a:buNone/>
            </a:pPr>
            <a:r>
              <a:rPr lang="en-US" sz="1800" b="1" dirty="0" smtClean="0"/>
              <a:t>	</a:t>
            </a:r>
            <a:r>
              <a:rPr lang="en-US" sz="2000" b="1" dirty="0" smtClean="0"/>
              <a:t>Exhaustion Stage-</a:t>
            </a:r>
            <a:endParaRPr lang="en-US" sz="2000" dirty="0" smtClean="0"/>
          </a:p>
          <a:p>
            <a:r>
              <a:rPr lang="en-US" sz="2400" dirty="0" smtClean="0"/>
              <a:t>At this phase, the </a:t>
            </a:r>
            <a:r>
              <a:rPr lang="en-US" sz="2400" b="1" dirty="0" smtClean="0"/>
              <a:t>stress has continued for some time</a:t>
            </a:r>
            <a:r>
              <a:rPr lang="en-US" sz="2400" dirty="0" smtClean="0"/>
              <a:t>. Your body’s ability to resist is lost because its </a:t>
            </a:r>
            <a:r>
              <a:rPr lang="en-US" sz="2400" b="1" dirty="0" smtClean="0"/>
              <a:t>adaptation energy supply is gone</a:t>
            </a:r>
            <a:r>
              <a:rPr lang="en-US" sz="2400" dirty="0" smtClean="0"/>
              <a:t>.</a:t>
            </a:r>
          </a:p>
          <a:p>
            <a:r>
              <a:rPr lang="en-US" sz="2400" dirty="0" smtClean="0"/>
              <a:t> Often referred to as </a:t>
            </a:r>
            <a:r>
              <a:rPr lang="en-US" sz="2400" b="1" dirty="0" smtClean="0"/>
              <a:t>overload, burnout, adrenal fatigue, </a:t>
            </a:r>
            <a:r>
              <a:rPr lang="en-US" sz="2400" b="1" dirty="0" err="1" smtClean="0"/>
              <a:t>maladaptation</a:t>
            </a:r>
            <a:r>
              <a:rPr lang="en-US" sz="2400" b="1" dirty="0" smtClean="0"/>
              <a:t> or dysfunction</a:t>
            </a:r>
            <a:r>
              <a:rPr lang="en-US" sz="2400" dirty="0" smtClean="0"/>
              <a:t>. </a:t>
            </a:r>
            <a:r>
              <a:rPr lang="en-US" sz="2000" b="1" dirty="0" smtClean="0"/>
              <a:t>	</a:t>
            </a:r>
          </a:p>
          <a:p>
            <a:endParaRPr lang="en-US" sz="2000" dirty="0"/>
          </a:p>
        </p:txBody>
      </p:sp>
    </p:spTree>
    <p:extLst>
      <p:ext uri="{BB962C8B-B14F-4D97-AF65-F5344CB8AC3E}">
        <p14:creationId xmlns:p14="http://schemas.microsoft.com/office/powerpoint/2010/main" val="32198815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Biological aspects of Stress</a:t>
            </a:r>
            <a:endParaRPr lang="en-US" sz="2800" dirty="0"/>
          </a:p>
        </p:txBody>
      </p:sp>
      <p:sp>
        <p:nvSpPr>
          <p:cNvPr id="3" name="Content Placeholder 2"/>
          <p:cNvSpPr>
            <a:spLocks noGrp="1"/>
          </p:cNvSpPr>
          <p:nvPr>
            <p:ph idx="1"/>
          </p:nvPr>
        </p:nvSpPr>
        <p:spPr>
          <a:xfrm>
            <a:off x="0" y="2371725"/>
            <a:ext cx="8976360" cy="4000500"/>
          </a:xfrm>
        </p:spPr>
        <p:txBody>
          <a:bodyPr>
            <a:noAutofit/>
          </a:bodyPr>
          <a:lstStyle/>
          <a:p>
            <a:r>
              <a:rPr lang="en-US" sz="2800" dirty="0" smtClean="0"/>
              <a:t>Although our bodies biologically respond to a stressor with chemical reaction, perception plays a key role in our bodies ability to distinguish between good stress and bad stress.</a:t>
            </a:r>
          </a:p>
          <a:p>
            <a:r>
              <a:rPr lang="en-US" sz="2800" dirty="0" smtClean="0"/>
              <a:t>Thus, cognition is a vital to our identification, assessment and coping abilities to stress… </a:t>
            </a:r>
            <a:endParaRPr lang="en-US" sz="3200" dirty="0" smtClean="0"/>
          </a:p>
          <a:p>
            <a:endParaRPr lang="en-US" sz="2000" dirty="0"/>
          </a:p>
        </p:txBody>
      </p:sp>
    </p:spTree>
    <p:extLst>
      <p:ext uri="{BB962C8B-B14F-4D97-AF65-F5344CB8AC3E}">
        <p14:creationId xmlns:p14="http://schemas.microsoft.com/office/powerpoint/2010/main" val="27433829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Cognitive aspects of Stress</a:t>
            </a:r>
            <a:endParaRPr lang="en-US" sz="2800" dirty="0"/>
          </a:p>
        </p:txBody>
      </p:sp>
      <p:sp>
        <p:nvSpPr>
          <p:cNvPr id="3" name="Content Placeholder 2"/>
          <p:cNvSpPr>
            <a:spLocks noGrp="1"/>
          </p:cNvSpPr>
          <p:nvPr>
            <p:ph idx="1"/>
          </p:nvPr>
        </p:nvSpPr>
        <p:spPr>
          <a:xfrm>
            <a:off x="214313" y="2686050"/>
            <a:ext cx="8686800" cy="4000500"/>
          </a:xfrm>
        </p:spPr>
        <p:txBody>
          <a:bodyPr>
            <a:noAutofit/>
          </a:bodyPr>
          <a:lstStyle/>
          <a:p>
            <a:r>
              <a:rPr lang="en-US" sz="2400" b="1" dirty="0" smtClean="0"/>
              <a:t>Mental processes </a:t>
            </a:r>
            <a:r>
              <a:rPr lang="en-US" sz="2400" dirty="0" smtClean="0"/>
              <a:t>(emotions, schemas, attention, perception, etc.) play a significant role in our appraisal of stressors. It is the cognitive appraisals that distinguish </a:t>
            </a:r>
            <a:r>
              <a:rPr lang="en-US" sz="2400" dirty="0" err="1" smtClean="0"/>
              <a:t>eustressors</a:t>
            </a:r>
            <a:r>
              <a:rPr lang="en-US" sz="2400" dirty="0" smtClean="0"/>
              <a:t> from </a:t>
            </a:r>
            <a:r>
              <a:rPr lang="en-US" sz="2400" dirty="0" err="1" smtClean="0"/>
              <a:t>distressors</a:t>
            </a:r>
            <a:r>
              <a:rPr lang="en-US" sz="2400" dirty="0" smtClean="0"/>
              <a:t> and inform us on the amount of control that we have on our stressful situations. </a:t>
            </a:r>
          </a:p>
          <a:p>
            <a:r>
              <a:rPr lang="en-US" sz="2400" dirty="0" smtClean="0"/>
              <a:t>For example, research suggest that people who have pessimistic expectations about terminal illnesses tend to die quicker than their optimistic counterparts. </a:t>
            </a:r>
            <a:endParaRPr lang="en-US" sz="2800" dirty="0"/>
          </a:p>
        </p:txBody>
      </p:sp>
    </p:spTree>
    <p:extLst>
      <p:ext uri="{BB962C8B-B14F-4D97-AF65-F5344CB8AC3E}">
        <p14:creationId xmlns:p14="http://schemas.microsoft.com/office/powerpoint/2010/main" val="321988152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Cognitive aspects of Stress</a:t>
            </a:r>
            <a:endParaRPr lang="en-US" sz="2800" dirty="0"/>
          </a:p>
        </p:txBody>
      </p:sp>
      <p:sp>
        <p:nvSpPr>
          <p:cNvPr id="3" name="Content Placeholder 2"/>
          <p:cNvSpPr>
            <a:spLocks noGrp="1"/>
          </p:cNvSpPr>
          <p:nvPr>
            <p:ph idx="1"/>
          </p:nvPr>
        </p:nvSpPr>
        <p:spPr>
          <a:xfrm>
            <a:off x="214313" y="2686050"/>
            <a:ext cx="8686800" cy="4000500"/>
          </a:xfrm>
        </p:spPr>
        <p:txBody>
          <a:bodyPr>
            <a:noAutofit/>
          </a:bodyPr>
          <a:lstStyle/>
          <a:p>
            <a:r>
              <a:rPr lang="en-US" sz="2400" dirty="0" smtClean="0"/>
              <a:t>“Psychological </a:t>
            </a:r>
            <a:r>
              <a:rPr lang="en-US" sz="2400" dirty="0"/>
              <a:t>stress refers to a relationship with the environment that the person appraises as </a:t>
            </a:r>
            <a:r>
              <a:rPr lang="en-US" sz="2400" dirty="0" smtClean="0"/>
              <a:t>significant </a:t>
            </a:r>
            <a:r>
              <a:rPr lang="en-US" sz="2400" dirty="0"/>
              <a:t>for his or her well being and in which the demands tax or exceed available coping </a:t>
            </a:r>
            <a:r>
              <a:rPr lang="en-US" sz="2400" dirty="0" smtClean="0"/>
              <a:t>resources” (Lazarus </a:t>
            </a:r>
            <a:r>
              <a:rPr lang="en-US" sz="2400" dirty="0"/>
              <a:t>and </a:t>
            </a:r>
            <a:r>
              <a:rPr lang="en-US" sz="2400" dirty="0" err="1"/>
              <a:t>Folkman</a:t>
            </a:r>
            <a:r>
              <a:rPr lang="en-US" sz="2400" dirty="0"/>
              <a:t> 1986, p. 63). </a:t>
            </a:r>
            <a:endParaRPr lang="en-US" sz="2400" dirty="0" smtClean="0"/>
          </a:p>
          <a:p>
            <a:r>
              <a:rPr lang="en-US" sz="2400" dirty="0" smtClean="0"/>
              <a:t>This </a:t>
            </a:r>
            <a:r>
              <a:rPr lang="en-US" sz="2400" dirty="0"/>
              <a:t>definition points to two processes as </a:t>
            </a:r>
            <a:r>
              <a:rPr lang="en-US" sz="2400" dirty="0" smtClean="0"/>
              <a:t>central </a:t>
            </a:r>
            <a:r>
              <a:rPr lang="en-US" sz="2400" dirty="0"/>
              <a:t>mediators within the person–environment transaction: </a:t>
            </a:r>
            <a:r>
              <a:rPr lang="en-US" sz="2400" b="1" dirty="0" smtClean="0"/>
              <a:t>cognitive </a:t>
            </a:r>
            <a:r>
              <a:rPr lang="en-US" sz="2400" b="1" dirty="0"/>
              <a:t>appraisal and coping. </a:t>
            </a:r>
            <a:r>
              <a:rPr lang="en-US" sz="2000" dirty="0"/>
              <a:t/>
            </a:r>
            <a:br>
              <a:rPr lang="en-US" sz="2000" dirty="0"/>
            </a:br>
            <a:endParaRPr lang="en-US" sz="2400" dirty="0"/>
          </a:p>
        </p:txBody>
      </p:sp>
    </p:spTree>
    <p:extLst>
      <p:ext uri="{BB962C8B-B14F-4D97-AF65-F5344CB8AC3E}">
        <p14:creationId xmlns:p14="http://schemas.microsoft.com/office/powerpoint/2010/main" val="5010591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rgbClr val="FFFF00"/>
                </a:solidFill>
              </a:rPr>
              <a:t>Objective 2.2 (EQ):</a:t>
            </a:r>
            <a:endParaRPr lang="en-US" sz="4400" dirty="0">
              <a:solidFill>
                <a:srgbClr val="FFFF00"/>
              </a:solidFill>
            </a:endParaRPr>
          </a:p>
        </p:txBody>
      </p:sp>
      <p:sp>
        <p:nvSpPr>
          <p:cNvPr id="3" name="Subtitle 2"/>
          <p:cNvSpPr>
            <a:spLocks noGrp="1"/>
          </p:cNvSpPr>
          <p:nvPr>
            <p:ph type="subTitle" idx="1"/>
          </p:nvPr>
        </p:nvSpPr>
        <p:spPr/>
        <p:txBody>
          <a:bodyPr>
            <a:normAutofit fontScale="85000" lnSpcReduction="20000"/>
          </a:bodyPr>
          <a:lstStyle/>
          <a:p>
            <a:r>
              <a:rPr lang="en-US" sz="4800" dirty="0"/>
              <a:t>Discuss physiological, psychological and social aspects of stress</a:t>
            </a:r>
            <a:endParaRPr lang="en-US" sz="4800" dirty="0">
              <a:solidFill>
                <a:srgbClr val="FFFF00"/>
              </a:solidFill>
            </a:endParaRPr>
          </a:p>
        </p:txBody>
      </p:sp>
    </p:spTree>
    <p:extLst>
      <p:ext uri="{BB962C8B-B14F-4D97-AF65-F5344CB8AC3E}">
        <p14:creationId xmlns:p14="http://schemas.microsoft.com/office/powerpoint/2010/main" val="141854191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Cognitive aspects of Stress</a:t>
            </a:r>
            <a:endParaRPr lang="en-US" sz="2800" dirty="0"/>
          </a:p>
        </p:txBody>
      </p:sp>
      <p:sp>
        <p:nvSpPr>
          <p:cNvPr id="3" name="Content Placeholder 2"/>
          <p:cNvSpPr>
            <a:spLocks noGrp="1"/>
          </p:cNvSpPr>
          <p:nvPr>
            <p:ph idx="1"/>
          </p:nvPr>
        </p:nvSpPr>
        <p:spPr>
          <a:xfrm>
            <a:off x="214313" y="2686050"/>
            <a:ext cx="8686800" cy="4000500"/>
          </a:xfrm>
        </p:spPr>
        <p:txBody>
          <a:bodyPr>
            <a:noAutofit/>
          </a:bodyPr>
          <a:lstStyle/>
          <a:p>
            <a:r>
              <a:rPr lang="en-US" sz="2400" dirty="0"/>
              <a:t>The model "theory of cognitive appraisal" was proposed by </a:t>
            </a:r>
            <a:r>
              <a:rPr lang="en-US" sz="2400" b="1" dirty="0"/>
              <a:t>Lazarus and </a:t>
            </a:r>
            <a:r>
              <a:rPr lang="en-US" sz="2400" b="1" dirty="0" err="1"/>
              <a:t>Folkman</a:t>
            </a:r>
            <a:r>
              <a:rPr lang="en-US" sz="2400" dirty="0"/>
              <a:t> in 1984 and it explained the </a:t>
            </a:r>
            <a:r>
              <a:rPr lang="en-US" sz="2400" b="1" dirty="0"/>
              <a:t>mental process</a:t>
            </a:r>
            <a:r>
              <a:rPr lang="en-US" sz="2400" dirty="0"/>
              <a:t> which influence of the stressors.</a:t>
            </a:r>
            <a:r>
              <a:rPr lang="en-US" sz="2000" dirty="0"/>
              <a:t/>
            </a:r>
            <a:br>
              <a:rPr lang="en-US" sz="2000" dirty="0"/>
            </a:br>
            <a:endParaRPr lang="en-US" sz="2000" dirty="0" smtClean="0"/>
          </a:p>
          <a:p>
            <a:r>
              <a:rPr lang="en-US" sz="2400" dirty="0" smtClean="0"/>
              <a:t>According to Lazarus and </a:t>
            </a:r>
            <a:r>
              <a:rPr lang="en-US" sz="2400" dirty="0" err="1" smtClean="0"/>
              <a:t>Folkman</a:t>
            </a:r>
            <a:r>
              <a:rPr lang="en-US" sz="2400" dirty="0" smtClean="0"/>
              <a:t>, stress has a cognitive aspect in the form of appraising the stressor and determining the significance and relevance to the self. </a:t>
            </a:r>
            <a:r>
              <a:rPr lang="en-US" sz="2000" dirty="0"/>
              <a:t/>
            </a:r>
            <a:br>
              <a:rPr lang="en-US" sz="2000" dirty="0"/>
            </a:br>
            <a:endParaRPr lang="en-US" sz="2400" dirty="0"/>
          </a:p>
        </p:txBody>
      </p:sp>
    </p:spTree>
    <p:extLst>
      <p:ext uri="{BB962C8B-B14F-4D97-AF65-F5344CB8AC3E}">
        <p14:creationId xmlns:p14="http://schemas.microsoft.com/office/powerpoint/2010/main" val="293607063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Cognitive aspects of Stress</a:t>
            </a:r>
            <a:endParaRPr lang="en-US" sz="2800" dirty="0"/>
          </a:p>
        </p:txBody>
      </p:sp>
      <p:sp>
        <p:nvSpPr>
          <p:cNvPr id="3" name="Content Placeholder 2"/>
          <p:cNvSpPr>
            <a:spLocks noGrp="1"/>
          </p:cNvSpPr>
          <p:nvPr>
            <p:ph idx="1"/>
          </p:nvPr>
        </p:nvSpPr>
        <p:spPr>
          <a:xfrm>
            <a:off x="214313" y="2548890"/>
            <a:ext cx="8686800" cy="4000500"/>
          </a:xfrm>
        </p:spPr>
        <p:txBody>
          <a:bodyPr>
            <a:noAutofit/>
          </a:bodyPr>
          <a:lstStyle/>
          <a:p>
            <a:r>
              <a:rPr lang="en-US" sz="2400" dirty="0"/>
              <a:t>This concept is based on the idea that </a:t>
            </a:r>
            <a:r>
              <a:rPr lang="en-US" sz="2400" dirty="0" smtClean="0"/>
              <a:t>emotional </a:t>
            </a:r>
            <a:r>
              <a:rPr lang="en-US" sz="2400" dirty="0"/>
              <a:t>processes (including stress) are dependent on </a:t>
            </a:r>
            <a:r>
              <a:rPr lang="en-US" sz="2400" dirty="0" smtClean="0"/>
              <a:t>schemas that </a:t>
            </a:r>
            <a:r>
              <a:rPr lang="en-US" sz="2400" dirty="0"/>
              <a:t>persons </a:t>
            </a:r>
            <a:r>
              <a:rPr lang="en-US" sz="2400" dirty="0" smtClean="0"/>
              <a:t> manifest </a:t>
            </a:r>
            <a:r>
              <a:rPr lang="en-US" sz="2400" dirty="0"/>
              <a:t>with regard to the significance and outcome of a specific encounter</a:t>
            </a:r>
            <a:r>
              <a:rPr lang="en-US" sz="2400" dirty="0" smtClean="0"/>
              <a:t>.</a:t>
            </a:r>
          </a:p>
          <a:p>
            <a:r>
              <a:rPr lang="en-US" sz="2400" dirty="0" smtClean="0"/>
              <a:t>In other words, our experiences give us a storage unit of stressors that negatively impact us</a:t>
            </a:r>
            <a:r>
              <a:rPr lang="en-US" sz="2400" dirty="0"/>
              <a:t>. </a:t>
            </a:r>
            <a:endParaRPr lang="en-US" sz="2400" dirty="0" smtClean="0"/>
          </a:p>
          <a:p>
            <a:r>
              <a:rPr lang="en-US" sz="2400" dirty="0" smtClean="0"/>
              <a:t>This </a:t>
            </a:r>
            <a:r>
              <a:rPr lang="en-US" sz="2400" dirty="0"/>
              <a:t>concept is </a:t>
            </a:r>
            <a:r>
              <a:rPr lang="en-US" sz="2400" dirty="0" smtClean="0"/>
              <a:t>necessary </a:t>
            </a:r>
            <a:r>
              <a:rPr lang="en-US" sz="2400" dirty="0"/>
              <a:t>to explain individual differences in quality, intensity, and duration of an elicited </a:t>
            </a:r>
            <a:r>
              <a:rPr lang="en-US" sz="2400" dirty="0" smtClean="0"/>
              <a:t>stress response </a:t>
            </a:r>
            <a:r>
              <a:rPr lang="en-US" sz="2400" dirty="0"/>
              <a:t>in environments that are objectively equal for different individuals.</a:t>
            </a:r>
            <a:r>
              <a:rPr lang="en-US" sz="2000" dirty="0"/>
              <a:t/>
            </a:r>
            <a:br>
              <a:rPr lang="en-US" sz="2000" dirty="0"/>
            </a:br>
            <a:endParaRPr lang="en-US" sz="2400" dirty="0"/>
          </a:p>
        </p:txBody>
      </p:sp>
    </p:spTree>
    <p:extLst>
      <p:ext uri="{BB962C8B-B14F-4D97-AF65-F5344CB8AC3E}">
        <p14:creationId xmlns:p14="http://schemas.microsoft.com/office/powerpoint/2010/main" val="390754116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Cognitive aspects of Stress</a:t>
            </a:r>
            <a:endParaRPr lang="en-US" sz="2800" dirty="0"/>
          </a:p>
        </p:txBody>
      </p:sp>
      <p:sp>
        <p:nvSpPr>
          <p:cNvPr id="3" name="Content Placeholder 2"/>
          <p:cNvSpPr>
            <a:spLocks noGrp="1"/>
          </p:cNvSpPr>
          <p:nvPr>
            <p:ph idx="1"/>
          </p:nvPr>
        </p:nvSpPr>
        <p:spPr>
          <a:xfrm>
            <a:off x="214313" y="2548890"/>
            <a:ext cx="8686800" cy="4000500"/>
          </a:xfrm>
        </p:spPr>
        <p:txBody>
          <a:bodyPr>
            <a:noAutofit/>
          </a:bodyPr>
          <a:lstStyle/>
          <a:p>
            <a:r>
              <a:rPr lang="en-US" sz="2400" dirty="0"/>
              <a:t>Specifically, he identified two essential factors in an essay in which he discusses the cognitive aspects of </a:t>
            </a:r>
            <a:r>
              <a:rPr lang="en-US" sz="2400" dirty="0" smtClean="0"/>
              <a:t>stress: </a:t>
            </a:r>
            <a:r>
              <a:rPr lang="en-US" sz="2400" dirty="0"/>
              <a:t>“first, what is the </a:t>
            </a:r>
            <a:r>
              <a:rPr lang="en-US" sz="2400" b="1" dirty="0"/>
              <a:t>nature of the </a:t>
            </a:r>
            <a:r>
              <a:rPr lang="en-US" sz="2400" b="1" dirty="0" smtClean="0"/>
              <a:t>stressor </a:t>
            </a:r>
            <a:r>
              <a:rPr lang="en-US" sz="2400" dirty="0" smtClean="0"/>
              <a:t>(or </a:t>
            </a:r>
            <a:r>
              <a:rPr lang="en-US" sz="2400" dirty="0"/>
              <a:t>appraisals) which underlie separate emotional reactions (e.g. fear, guilt, grief, joy, etc.). </a:t>
            </a:r>
            <a:r>
              <a:rPr lang="en-US" sz="2400" dirty="0" smtClean="0"/>
              <a:t>Appraisal is the determining factor in making sense of the physiological response we feel (it is the difference from a perceived eustress and distress)</a:t>
            </a:r>
          </a:p>
          <a:p>
            <a:r>
              <a:rPr lang="en-US" sz="2400" dirty="0" smtClean="0"/>
              <a:t>Second</a:t>
            </a:r>
            <a:r>
              <a:rPr lang="en-US" sz="2400" dirty="0"/>
              <a:t>, what are the determining </a:t>
            </a:r>
            <a:r>
              <a:rPr lang="en-US" sz="2400" dirty="0" smtClean="0"/>
              <a:t>antecedent </a:t>
            </a:r>
            <a:r>
              <a:rPr lang="en-US" sz="2400" dirty="0"/>
              <a:t>conditions of these </a:t>
            </a:r>
            <a:r>
              <a:rPr lang="en-US" sz="2400" dirty="0" smtClean="0"/>
              <a:t>stressors (how do we perceive that we will cope with the stressor).</a:t>
            </a:r>
            <a:endParaRPr lang="en-US" sz="2400" dirty="0"/>
          </a:p>
        </p:txBody>
      </p:sp>
    </p:spTree>
    <p:extLst>
      <p:ext uri="{BB962C8B-B14F-4D97-AF65-F5344CB8AC3E}">
        <p14:creationId xmlns:p14="http://schemas.microsoft.com/office/powerpoint/2010/main" val="32301194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Cognitive aspects of Stress</a:t>
            </a:r>
            <a:endParaRPr lang="en-US" sz="2800" dirty="0"/>
          </a:p>
        </p:txBody>
      </p:sp>
      <p:sp>
        <p:nvSpPr>
          <p:cNvPr id="3" name="Content Placeholder 2"/>
          <p:cNvSpPr>
            <a:spLocks noGrp="1"/>
          </p:cNvSpPr>
          <p:nvPr>
            <p:ph idx="1"/>
          </p:nvPr>
        </p:nvSpPr>
        <p:spPr>
          <a:xfrm>
            <a:off x="214313" y="2548890"/>
            <a:ext cx="8686800" cy="4000500"/>
          </a:xfrm>
        </p:spPr>
        <p:txBody>
          <a:bodyPr>
            <a:noAutofit/>
          </a:bodyPr>
          <a:lstStyle/>
          <a:p>
            <a:r>
              <a:rPr lang="en-US" sz="2400" dirty="0"/>
              <a:t>The findings </a:t>
            </a:r>
            <a:r>
              <a:rPr lang="en-US" sz="2400" dirty="0" smtClean="0"/>
              <a:t>suggest </a:t>
            </a:r>
            <a:r>
              <a:rPr lang="en-US" sz="2400" dirty="0"/>
              <a:t>that </a:t>
            </a:r>
            <a:r>
              <a:rPr lang="en-US" sz="2400" b="1" dirty="0"/>
              <a:t>negative appraisals </a:t>
            </a:r>
            <a:r>
              <a:rPr lang="en-US" sz="2400" dirty="0"/>
              <a:t>(i.e. threat, harmful) are associated with negative psychological and physical </a:t>
            </a:r>
            <a:r>
              <a:rPr lang="en-US" sz="2400" dirty="0" smtClean="0"/>
              <a:t>adjustment to stressors, </a:t>
            </a:r>
            <a:r>
              <a:rPr lang="en-US" sz="2400" dirty="0"/>
              <a:t>whereas </a:t>
            </a:r>
            <a:r>
              <a:rPr lang="en-US" sz="2400" b="1" dirty="0"/>
              <a:t>positive appraisals </a:t>
            </a:r>
            <a:r>
              <a:rPr lang="en-US" sz="2400" dirty="0"/>
              <a:t>(i.e. challenges) are associated with positive psychological and physical adjustment. </a:t>
            </a:r>
            <a:r>
              <a:rPr lang="en-US" sz="2400" i="1" dirty="0" smtClean="0">
                <a:solidFill>
                  <a:srgbClr val="FF0000"/>
                </a:solidFill>
              </a:rPr>
              <a:t>Examples can be explained and discussed. </a:t>
            </a:r>
            <a:endParaRPr lang="en-US" sz="2400" i="1" dirty="0"/>
          </a:p>
        </p:txBody>
      </p:sp>
    </p:spTree>
    <p:extLst>
      <p:ext uri="{BB962C8B-B14F-4D97-AF65-F5344CB8AC3E}">
        <p14:creationId xmlns:p14="http://schemas.microsoft.com/office/powerpoint/2010/main" val="204476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Cognitive aspects of Stress</a:t>
            </a:r>
            <a:endParaRPr lang="en-US" sz="2800" dirty="0"/>
          </a:p>
        </p:txBody>
      </p:sp>
      <p:sp>
        <p:nvSpPr>
          <p:cNvPr id="3" name="Content Placeholder 2"/>
          <p:cNvSpPr>
            <a:spLocks noGrp="1"/>
          </p:cNvSpPr>
          <p:nvPr>
            <p:ph idx="1"/>
          </p:nvPr>
        </p:nvSpPr>
        <p:spPr>
          <a:xfrm>
            <a:off x="214313" y="2548890"/>
            <a:ext cx="8686800" cy="4000500"/>
          </a:xfrm>
        </p:spPr>
        <p:txBody>
          <a:bodyPr>
            <a:noAutofit/>
          </a:bodyPr>
          <a:lstStyle/>
          <a:p>
            <a:r>
              <a:rPr lang="en-US" sz="2400" dirty="0" smtClean="0"/>
              <a:t>Further research has suggested that appraisal can be the difference between a negative and positive outlook on a stressor. </a:t>
            </a:r>
          </a:p>
          <a:p>
            <a:r>
              <a:rPr lang="en-US" sz="2400" dirty="0"/>
              <a:t>Recently, </a:t>
            </a:r>
            <a:r>
              <a:rPr lang="en-US" sz="2400" dirty="0" smtClean="0"/>
              <a:t>this appraisal  </a:t>
            </a:r>
            <a:r>
              <a:rPr lang="en-US" sz="2400" dirty="0"/>
              <a:t>model has been applied to a number of populations, including individuals with </a:t>
            </a:r>
            <a:r>
              <a:rPr lang="en-US" sz="2400" dirty="0" smtClean="0"/>
              <a:t>HIV/AIDS, cancer, obesity, and other psychological disorders.  </a:t>
            </a:r>
            <a:endParaRPr lang="en-US" sz="2400" dirty="0"/>
          </a:p>
        </p:txBody>
      </p:sp>
    </p:spTree>
    <p:extLst>
      <p:ext uri="{BB962C8B-B14F-4D97-AF65-F5344CB8AC3E}">
        <p14:creationId xmlns:p14="http://schemas.microsoft.com/office/powerpoint/2010/main" val="1316593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Social aspects of Stress</a:t>
            </a:r>
            <a:endParaRPr lang="en-US" sz="2800" dirty="0"/>
          </a:p>
        </p:txBody>
      </p:sp>
      <p:sp>
        <p:nvSpPr>
          <p:cNvPr id="3" name="Content Placeholder 2"/>
          <p:cNvSpPr>
            <a:spLocks noGrp="1"/>
          </p:cNvSpPr>
          <p:nvPr>
            <p:ph idx="1"/>
          </p:nvPr>
        </p:nvSpPr>
        <p:spPr>
          <a:xfrm>
            <a:off x="214313" y="2548890"/>
            <a:ext cx="8686800" cy="4000500"/>
          </a:xfrm>
        </p:spPr>
        <p:txBody>
          <a:bodyPr>
            <a:noAutofit/>
          </a:bodyPr>
          <a:lstStyle/>
          <a:p>
            <a:r>
              <a:rPr lang="en-US" sz="2400" dirty="0" smtClean="0"/>
              <a:t>The final and most vital component of stress is the actual exposure to the stressor.</a:t>
            </a:r>
          </a:p>
          <a:p>
            <a:r>
              <a:rPr lang="en-US" sz="2400" dirty="0" smtClean="0"/>
              <a:t>Thus, environmental factors and stressor exposure play a key role in constructing our cognitive appraisals, and coping abilities to stress</a:t>
            </a:r>
          </a:p>
        </p:txBody>
      </p:sp>
    </p:spTree>
    <p:extLst>
      <p:ext uri="{BB962C8B-B14F-4D97-AF65-F5344CB8AC3E}">
        <p14:creationId xmlns:p14="http://schemas.microsoft.com/office/powerpoint/2010/main" val="3507806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Social aspects of Stress</a:t>
            </a:r>
            <a:endParaRPr lang="en-US" sz="2800" dirty="0"/>
          </a:p>
        </p:txBody>
      </p:sp>
      <p:sp>
        <p:nvSpPr>
          <p:cNvPr id="3" name="Content Placeholder 2"/>
          <p:cNvSpPr>
            <a:spLocks noGrp="1"/>
          </p:cNvSpPr>
          <p:nvPr>
            <p:ph idx="1"/>
          </p:nvPr>
        </p:nvSpPr>
        <p:spPr>
          <a:xfrm>
            <a:off x="214313" y="2244090"/>
            <a:ext cx="8686800" cy="4000500"/>
          </a:xfrm>
        </p:spPr>
        <p:txBody>
          <a:bodyPr>
            <a:noAutofit/>
          </a:bodyPr>
          <a:lstStyle/>
          <a:p>
            <a:r>
              <a:rPr lang="en-US" sz="2400" b="1" dirty="0"/>
              <a:t>External stressors </a:t>
            </a:r>
            <a:r>
              <a:rPr lang="en-US" sz="2400" b="1" dirty="0" smtClean="0"/>
              <a:t> (social factors) </a:t>
            </a:r>
            <a:r>
              <a:rPr lang="en-US" sz="2400" dirty="0" smtClean="0"/>
              <a:t>are </a:t>
            </a:r>
            <a:r>
              <a:rPr lang="en-US" sz="2400" dirty="0"/>
              <a:t>the sources of stress that we are aware of around us. </a:t>
            </a:r>
            <a:endParaRPr lang="en-US" sz="2400" dirty="0" smtClean="0"/>
          </a:p>
          <a:p>
            <a:r>
              <a:rPr lang="en-US" sz="2400" dirty="0" smtClean="0"/>
              <a:t>These </a:t>
            </a:r>
            <a:r>
              <a:rPr lang="en-US" sz="2400" dirty="0"/>
              <a:t>stressors are things that create a situation of perceived threat in our minds and bodies. Over the last few years </a:t>
            </a:r>
            <a:r>
              <a:rPr lang="en-US" sz="2400" dirty="0" smtClean="0"/>
              <a:t>many research studies </a:t>
            </a:r>
            <a:r>
              <a:rPr lang="en-US" sz="2400" dirty="0"/>
              <a:t>has been done on external stressors</a:t>
            </a:r>
            <a:r>
              <a:rPr lang="en-US" sz="2400" dirty="0" smtClean="0"/>
              <a:t>.</a:t>
            </a:r>
          </a:p>
          <a:p>
            <a:r>
              <a:rPr lang="en-US" sz="2400" dirty="0" smtClean="0"/>
              <a:t>Chronic exposure to external stressors or a highly stressful culture can negatively influences our physiological response to stress, our mental and physical health, and our cognitive appraisal of stressful situations.  </a:t>
            </a:r>
            <a:r>
              <a:rPr lang="en-US" sz="2400" dirty="0"/>
              <a:t/>
            </a:r>
            <a:br>
              <a:rPr lang="en-US" sz="2400" dirty="0"/>
            </a:br>
            <a:r>
              <a:rPr lang="en-US" sz="2400" dirty="0"/>
              <a:t/>
            </a:r>
            <a:br>
              <a:rPr lang="en-US" sz="2400" dirty="0"/>
            </a:br>
            <a:endParaRPr lang="en-US" sz="2400" dirty="0" smtClean="0"/>
          </a:p>
        </p:txBody>
      </p:sp>
    </p:spTree>
    <p:extLst>
      <p:ext uri="{BB962C8B-B14F-4D97-AF65-F5344CB8AC3E}">
        <p14:creationId xmlns:p14="http://schemas.microsoft.com/office/powerpoint/2010/main" val="615097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Culture and Stress</a:t>
            </a:r>
            <a:endParaRPr lang="en-US" sz="2800" dirty="0"/>
          </a:p>
        </p:txBody>
      </p:sp>
      <p:sp>
        <p:nvSpPr>
          <p:cNvPr id="3" name="Content Placeholder 2"/>
          <p:cNvSpPr>
            <a:spLocks noGrp="1"/>
          </p:cNvSpPr>
          <p:nvPr>
            <p:ph idx="1"/>
          </p:nvPr>
        </p:nvSpPr>
        <p:spPr>
          <a:xfrm>
            <a:off x="214313" y="2244090"/>
            <a:ext cx="8686800" cy="4000500"/>
          </a:xfrm>
        </p:spPr>
        <p:txBody>
          <a:bodyPr>
            <a:noAutofit/>
          </a:bodyPr>
          <a:lstStyle/>
          <a:p>
            <a:r>
              <a:rPr lang="en-US" sz="2400" b="1" dirty="0"/>
              <a:t>External stressors </a:t>
            </a:r>
            <a:r>
              <a:rPr lang="en-US" sz="2400" b="1" dirty="0" smtClean="0"/>
              <a:t> (social factors) </a:t>
            </a:r>
            <a:r>
              <a:rPr lang="en-US" sz="2400" dirty="0" smtClean="0"/>
              <a:t>are </a:t>
            </a:r>
            <a:r>
              <a:rPr lang="en-US" sz="2400" dirty="0"/>
              <a:t>the sources of stress that we are aware of around us. </a:t>
            </a:r>
            <a:endParaRPr lang="en-US" sz="2400" dirty="0" smtClean="0"/>
          </a:p>
          <a:p>
            <a:r>
              <a:rPr lang="en-US" sz="2400" dirty="0" smtClean="0"/>
              <a:t>These </a:t>
            </a:r>
            <a:r>
              <a:rPr lang="en-US" sz="2400" dirty="0"/>
              <a:t>stressors are things that create a situation of perceived threat in our minds and bodies. Over the last few years </a:t>
            </a:r>
            <a:r>
              <a:rPr lang="en-US" sz="2400" dirty="0" smtClean="0"/>
              <a:t>many research studies </a:t>
            </a:r>
            <a:r>
              <a:rPr lang="en-US" sz="2400" dirty="0"/>
              <a:t>has been done on external stressors</a:t>
            </a:r>
            <a:r>
              <a:rPr lang="en-US" sz="2400" dirty="0" smtClean="0"/>
              <a:t>.</a:t>
            </a:r>
          </a:p>
          <a:p>
            <a:r>
              <a:rPr lang="en-US" sz="2400" dirty="0" smtClean="0"/>
              <a:t>Chronic exposure to external stressors or a highly stressful culture can negatively influences our physiological response to stress, our mental and physical health, and our cognitive appraisal of stressful situations.  </a:t>
            </a:r>
            <a:r>
              <a:rPr lang="en-US" sz="2400" dirty="0"/>
              <a:t/>
            </a:r>
            <a:br>
              <a:rPr lang="en-US" sz="2400" dirty="0"/>
            </a:br>
            <a:r>
              <a:rPr lang="en-US" sz="2400" dirty="0"/>
              <a:t/>
            </a:r>
            <a:br>
              <a:rPr lang="en-US" sz="2400" dirty="0"/>
            </a:br>
            <a:endParaRPr lang="en-US" sz="2400" dirty="0" smtClean="0"/>
          </a:p>
        </p:txBody>
      </p:sp>
    </p:spTree>
    <p:extLst>
      <p:ext uri="{BB962C8B-B14F-4D97-AF65-F5344CB8AC3E}">
        <p14:creationId xmlns:p14="http://schemas.microsoft.com/office/powerpoint/2010/main" val="613751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839027"/>
            <a:ext cx="8228013" cy="1927225"/>
          </a:xfrm>
        </p:spPr>
        <p:txBody>
          <a:bodyPr/>
          <a:lstStyle/>
          <a:p>
            <a:r>
              <a:rPr lang="en-US" sz="4400" dirty="0" smtClean="0">
                <a:solidFill>
                  <a:srgbClr val="FFFF00"/>
                </a:solidFill>
              </a:rPr>
              <a:t>Discussion	</a:t>
            </a:r>
            <a:endParaRPr lang="en-US" sz="4400" dirty="0">
              <a:solidFill>
                <a:srgbClr val="FFFF00"/>
              </a:solidFill>
            </a:endParaRPr>
          </a:p>
        </p:txBody>
      </p:sp>
      <p:sp>
        <p:nvSpPr>
          <p:cNvPr id="3" name="Subtitle 2"/>
          <p:cNvSpPr>
            <a:spLocks noGrp="1"/>
          </p:cNvSpPr>
          <p:nvPr>
            <p:ph type="subTitle" idx="1"/>
          </p:nvPr>
        </p:nvSpPr>
        <p:spPr>
          <a:xfrm>
            <a:off x="1270771" y="2822567"/>
            <a:ext cx="7787655" cy="1364161"/>
          </a:xfrm>
        </p:spPr>
        <p:txBody>
          <a:bodyPr>
            <a:normAutofit lnSpcReduction="10000"/>
          </a:bodyPr>
          <a:lstStyle/>
          <a:p>
            <a:pPr marL="685800" indent="-685800" algn="l">
              <a:buFont typeface="Arial"/>
              <a:buChar char="•"/>
            </a:pPr>
            <a:r>
              <a:rPr lang="en-US" sz="4800" dirty="0" smtClean="0"/>
              <a:t>What are examples of chronic stressors?</a:t>
            </a:r>
            <a:endParaRPr lang="en-US" sz="4800" dirty="0"/>
          </a:p>
        </p:txBody>
      </p:sp>
    </p:spTree>
    <p:extLst>
      <p:ext uri="{BB962C8B-B14F-4D97-AF65-F5344CB8AC3E}">
        <p14:creationId xmlns:p14="http://schemas.microsoft.com/office/powerpoint/2010/main" val="62656900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Exposure to Stress</a:t>
            </a:r>
            <a:endParaRPr lang="en-US" sz="2800" dirty="0"/>
          </a:p>
        </p:txBody>
      </p:sp>
      <p:sp>
        <p:nvSpPr>
          <p:cNvPr id="3" name="Content Placeholder 2"/>
          <p:cNvSpPr>
            <a:spLocks noGrp="1"/>
          </p:cNvSpPr>
          <p:nvPr>
            <p:ph idx="1"/>
          </p:nvPr>
        </p:nvSpPr>
        <p:spPr>
          <a:xfrm>
            <a:off x="214313" y="2382986"/>
            <a:ext cx="8686800" cy="4000500"/>
          </a:xfrm>
        </p:spPr>
        <p:txBody>
          <a:bodyPr>
            <a:noAutofit/>
          </a:bodyPr>
          <a:lstStyle/>
          <a:p>
            <a:pPr>
              <a:buNone/>
            </a:pPr>
            <a:r>
              <a:rPr lang="en-US" sz="2000" dirty="0" smtClean="0"/>
              <a:t>The following are some social causes of chronic stress: </a:t>
            </a:r>
          </a:p>
          <a:p>
            <a:pPr lvl="1"/>
            <a:r>
              <a:rPr lang="en-US" sz="1800" dirty="0" smtClean="0"/>
              <a:t>A current ongoing situation (domestic violence)</a:t>
            </a:r>
          </a:p>
          <a:p>
            <a:pPr lvl="1"/>
            <a:r>
              <a:rPr lang="en-US" sz="1800" dirty="0" smtClean="0"/>
              <a:t>An unresolved event or situation from the past  (reliving past situations)</a:t>
            </a:r>
          </a:p>
          <a:p>
            <a:pPr lvl="1"/>
            <a:r>
              <a:rPr lang="en-US" sz="1800" dirty="0" smtClean="0"/>
              <a:t>A traumatic event that took some time to deal with </a:t>
            </a:r>
          </a:p>
          <a:p>
            <a:pPr lvl="1"/>
            <a:r>
              <a:rPr lang="en-US" sz="1800" dirty="0" smtClean="0"/>
              <a:t>Lingering feelings from a past event</a:t>
            </a:r>
            <a:endParaRPr lang="en-US" sz="1800" dirty="0"/>
          </a:p>
        </p:txBody>
      </p:sp>
    </p:spTree>
    <p:extLst>
      <p:ext uri="{BB962C8B-B14F-4D97-AF65-F5344CB8AC3E}">
        <p14:creationId xmlns:p14="http://schemas.microsoft.com/office/powerpoint/2010/main" val="613751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839027"/>
            <a:ext cx="8228013" cy="1927225"/>
          </a:xfrm>
        </p:spPr>
        <p:txBody>
          <a:bodyPr/>
          <a:lstStyle/>
          <a:p>
            <a:r>
              <a:rPr lang="en-US" sz="4400" dirty="0" smtClean="0">
                <a:solidFill>
                  <a:srgbClr val="FFFF00"/>
                </a:solidFill>
              </a:rPr>
              <a:t>Prologue Notes:</a:t>
            </a:r>
            <a:endParaRPr lang="en-US" sz="4400" dirty="0">
              <a:solidFill>
                <a:srgbClr val="FFFF00"/>
              </a:solidFill>
            </a:endParaRPr>
          </a:p>
        </p:txBody>
      </p:sp>
      <p:sp>
        <p:nvSpPr>
          <p:cNvPr id="3" name="Subtitle 2"/>
          <p:cNvSpPr>
            <a:spLocks noGrp="1"/>
          </p:cNvSpPr>
          <p:nvPr>
            <p:ph type="subTitle" idx="1"/>
          </p:nvPr>
        </p:nvSpPr>
        <p:spPr>
          <a:xfrm>
            <a:off x="1270771" y="2822567"/>
            <a:ext cx="7787655" cy="1364161"/>
          </a:xfrm>
        </p:spPr>
        <p:txBody>
          <a:bodyPr>
            <a:normAutofit fontScale="40000" lnSpcReduction="20000"/>
          </a:bodyPr>
          <a:lstStyle/>
          <a:p>
            <a:pPr marL="685800" indent="-685800" algn="l">
              <a:buFont typeface="Arial"/>
              <a:buChar char="•"/>
            </a:pPr>
            <a:r>
              <a:rPr lang="en-US" sz="4800" dirty="0" smtClean="0"/>
              <a:t>Define Stress (to assist you in developing your essay)</a:t>
            </a:r>
          </a:p>
          <a:p>
            <a:pPr marL="685800" indent="-685800" algn="l">
              <a:buFont typeface="Arial"/>
              <a:buChar char="•"/>
            </a:pPr>
            <a:r>
              <a:rPr lang="en-US" sz="4800" dirty="0" smtClean="0"/>
              <a:t>It is your aim to present stress as a </a:t>
            </a:r>
            <a:r>
              <a:rPr lang="en-US" sz="4800" dirty="0" err="1" smtClean="0"/>
              <a:t>biopsychosocial</a:t>
            </a:r>
            <a:r>
              <a:rPr lang="en-US" sz="4800" dirty="0" smtClean="0"/>
              <a:t> reaction (Thus, dependent upon all three aspects)</a:t>
            </a:r>
          </a:p>
          <a:p>
            <a:pPr marL="685800" indent="-685800" algn="l">
              <a:buFont typeface="Arial"/>
              <a:buChar char="•"/>
            </a:pPr>
            <a:r>
              <a:rPr lang="en-US" sz="4800" dirty="0" smtClean="0"/>
              <a:t>Provide examples of all three aspects of stress.</a:t>
            </a:r>
          </a:p>
          <a:p>
            <a:pPr marL="685800" indent="-685800" algn="l">
              <a:buFont typeface="Arial"/>
              <a:buChar char="•"/>
            </a:pPr>
            <a:r>
              <a:rPr lang="en-US" sz="4800" dirty="0" smtClean="0"/>
              <a:t>Be prepared to evaluate any research that is presented</a:t>
            </a:r>
            <a:endParaRPr lang="en-US" sz="4800" dirty="0"/>
          </a:p>
        </p:txBody>
      </p:sp>
    </p:spTree>
    <p:extLst>
      <p:ext uri="{BB962C8B-B14F-4D97-AF65-F5344CB8AC3E}">
        <p14:creationId xmlns:p14="http://schemas.microsoft.com/office/powerpoint/2010/main" val="62656900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Exposure to Stress</a:t>
            </a:r>
            <a:endParaRPr lang="en-US" sz="2800" dirty="0"/>
          </a:p>
        </p:txBody>
      </p:sp>
      <p:sp>
        <p:nvSpPr>
          <p:cNvPr id="3" name="Content Placeholder 2"/>
          <p:cNvSpPr>
            <a:spLocks noGrp="1"/>
          </p:cNvSpPr>
          <p:nvPr>
            <p:ph idx="1"/>
          </p:nvPr>
        </p:nvSpPr>
        <p:spPr>
          <a:xfrm>
            <a:off x="214313" y="2244090"/>
            <a:ext cx="8686800" cy="4000500"/>
          </a:xfrm>
        </p:spPr>
        <p:txBody>
          <a:bodyPr>
            <a:noAutofit/>
          </a:bodyPr>
          <a:lstStyle/>
          <a:p>
            <a:r>
              <a:rPr lang="en-US" sz="2000" dirty="0" smtClean="0"/>
              <a:t>Research has shown that long-term exposure to stressful environments in mice can lead to prolonged production of stress hormones which result in the physiological symptoms of depression.</a:t>
            </a:r>
          </a:p>
          <a:p>
            <a:r>
              <a:rPr lang="en-US" sz="2000" dirty="0" smtClean="0"/>
              <a:t>Paul </a:t>
            </a:r>
            <a:r>
              <a:rPr lang="en-US" sz="2000" dirty="0" err="1" smtClean="0"/>
              <a:t>Ardayfio</a:t>
            </a:r>
            <a:r>
              <a:rPr lang="en-US" sz="2000" dirty="0" smtClean="0"/>
              <a:t>, PhD candidate, and </a:t>
            </a:r>
            <a:r>
              <a:rPr lang="en-US" sz="2000" dirty="0" err="1" smtClean="0"/>
              <a:t>Kwang-Soo</a:t>
            </a:r>
            <a:r>
              <a:rPr lang="en-US" sz="2000" dirty="0" smtClean="0"/>
              <a:t> Kim, PhD, made their discovery by exposing mice to both short-term and long-term durations of stress, which in rodents is </a:t>
            </a:r>
            <a:r>
              <a:rPr lang="en-US" sz="2000" dirty="0" err="1" smtClean="0"/>
              <a:t>corticosterone</a:t>
            </a:r>
            <a:r>
              <a:rPr lang="en-US" sz="2000" dirty="0" smtClean="0"/>
              <a:t>. </a:t>
            </a:r>
          </a:p>
          <a:p>
            <a:r>
              <a:rPr lang="en-US" sz="2000" dirty="0" smtClean="0"/>
              <a:t>In humans, usually ongoing, chronic stress has been associated with depression. </a:t>
            </a:r>
          </a:p>
        </p:txBody>
      </p:sp>
    </p:spTree>
    <p:extLst>
      <p:ext uri="{BB962C8B-B14F-4D97-AF65-F5344CB8AC3E}">
        <p14:creationId xmlns:p14="http://schemas.microsoft.com/office/powerpoint/2010/main" val="6137511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Social support and coping with stress</a:t>
            </a:r>
            <a:endParaRPr lang="en-US" sz="2800" dirty="0"/>
          </a:p>
        </p:txBody>
      </p:sp>
      <p:sp>
        <p:nvSpPr>
          <p:cNvPr id="3" name="Content Placeholder 2"/>
          <p:cNvSpPr>
            <a:spLocks noGrp="1"/>
          </p:cNvSpPr>
          <p:nvPr>
            <p:ph idx="1"/>
          </p:nvPr>
        </p:nvSpPr>
        <p:spPr>
          <a:xfrm>
            <a:off x="134940" y="2601252"/>
            <a:ext cx="8686800" cy="4000500"/>
          </a:xfrm>
        </p:spPr>
        <p:txBody>
          <a:bodyPr>
            <a:noAutofit/>
          </a:bodyPr>
          <a:lstStyle/>
          <a:p>
            <a:r>
              <a:rPr lang="en-US" sz="2400" dirty="0">
                <a:solidFill>
                  <a:srgbClr val="FF0000"/>
                </a:solidFill>
              </a:rPr>
              <a:t>Social support</a:t>
            </a:r>
            <a:r>
              <a:rPr lang="en-US" sz="2400" dirty="0"/>
              <a:t>, defined as both structural </a:t>
            </a:r>
            <a:r>
              <a:rPr lang="en-US" sz="2400" dirty="0" smtClean="0"/>
              <a:t>characteristics </a:t>
            </a:r>
            <a:r>
              <a:rPr lang="en-US" sz="2400" dirty="0"/>
              <a:t>of a social network and perceived availability of resources, has been conceptualized as </a:t>
            </a:r>
            <a:r>
              <a:rPr lang="en-US" sz="2400" b="1" dirty="0"/>
              <a:t>influencing the relationship between stress and depression</a:t>
            </a:r>
            <a:r>
              <a:rPr lang="en-US" sz="2400" dirty="0"/>
              <a:t>. </a:t>
            </a:r>
            <a:endParaRPr lang="en-US" sz="2400" dirty="0" smtClean="0"/>
          </a:p>
          <a:p>
            <a:r>
              <a:rPr lang="en-US" sz="2400" dirty="0"/>
              <a:t>A social support network </a:t>
            </a:r>
            <a:r>
              <a:rPr lang="en-US" sz="2400" dirty="0" smtClean="0"/>
              <a:t>can be </a:t>
            </a:r>
            <a:r>
              <a:rPr lang="en-US" sz="2400" dirty="0"/>
              <a:t>made up of friends, family and </a:t>
            </a:r>
            <a:r>
              <a:rPr lang="en-US" sz="2400" dirty="0" smtClean="0"/>
              <a:t>peers. Research has shown that these social support groups can act as mediators when we are faced with stressors.</a:t>
            </a:r>
          </a:p>
          <a:p>
            <a:endParaRPr lang="en-US" sz="2400" dirty="0"/>
          </a:p>
        </p:txBody>
      </p:sp>
    </p:spTree>
    <p:extLst>
      <p:ext uri="{BB962C8B-B14F-4D97-AF65-F5344CB8AC3E}">
        <p14:creationId xmlns:p14="http://schemas.microsoft.com/office/powerpoint/2010/main" val="4206459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Social support and coping with stress</a:t>
            </a:r>
            <a:endParaRPr lang="en-US" sz="2800" dirty="0"/>
          </a:p>
        </p:txBody>
      </p:sp>
      <p:sp>
        <p:nvSpPr>
          <p:cNvPr id="3" name="Content Placeholder 2"/>
          <p:cNvSpPr>
            <a:spLocks noGrp="1"/>
          </p:cNvSpPr>
          <p:nvPr>
            <p:ph idx="1"/>
          </p:nvPr>
        </p:nvSpPr>
        <p:spPr>
          <a:xfrm>
            <a:off x="134940" y="2601252"/>
            <a:ext cx="8686800" cy="4000500"/>
          </a:xfrm>
        </p:spPr>
        <p:txBody>
          <a:bodyPr>
            <a:noAutofit/>
          </a:bodyPr>
          <a:lstStyle/>
          <a:p>
            <a:r>
              <a:rPr lang="en-US" sz="2400" dirty="0">
                <a:solidFill>
                  <a:srgbClr val="FF0000"/>
                </a:solidFill>
              </a:rPr>
              <a:t>Social support</a:t>
            </a:r>
            <a:r>
              <a:rPr lang="en-US" sz="2400" dirty="0"/>
              <a:t>, defined as both structural </a:t>
            </a:r>
            <a:r>
              <a:rPr lang="en-US" sz="2400" dirty="0" smtClean="0"/>
              <a:t>characteristics </a:t>
            </a:r>
            <a:r>
              <a:rPr lang="en-US" sz="2400" dirty="0"/>
              <a:t>of a social network and perceived availability of resources, has been conceptualized as </a:t>
            </a:r>
            <a:r>
              <a:rPr lang="en-US" sz="2400" b="1" dirty="0"/>
              <a:t>influencing the relationship between stress and depression</a:t>
            </a:r>
            <a:r>
              <a:rPr lang="en-US" sz="2400" dirty="0"/>
              <a:t>. </a:t>
            </a:r>
            <a:endParaRPr lang="en-US" sz="2400" dirty="0" smtClean="0"/>
          </a:p>
          <a:p>
            <a:r>
              <a:rPr lang="en-US" sz="2400" dirty="0"/>
              <a:t>A social support network </a:t>
            </a:r>
            <a:r>
              <a:rPr lang="en-US" sz="2400" dirty="0" smtClean="0"/>
              <a:t>can be </a:t>
            </a:r>
            <a:r>
              <a:rPr lang="en-US" sz="2400" dirty="0"/>
              <a:t>made up of friends, family and </a:t>
            </a:r>
            <a:r>
              <a:rPr lang="en-US" sz="2400" dirty="0" smtClean="0"/>
              <a:t>peers. Research has shown that these social support groups can act as a buffer when we are faced with stressors. This has led to a theoretical term coined the “</a:t>
            </a:r>
            <a:r>
              <a:rPr lang="en-US" sz="2400" dirty="0" smtClean="0">
                <a:solidFill>
                  <a:srgbClr val="FF0000"/>
                </a:solidFill>
              </a:rPr>
              <a:t>buffering hypothesis</a:t>
            </a:r>
            <a:r>
              <a:rPr lang="en-US" sz="2400" dirty="0" smtClean="0"/>
              <a:t>”.</a:t>
            </a:r>
          </a:p>
          <a:p>
            <a:endParaRPr lang="en-US" sz="2400" dirty="0"/>
          </a:p>
        </p:txBody>
      </p:sp>
    </p:spTree>
    <p:extLst>
      <p:ext uri="{BB962C8B-B14F-4D97-AF65-F5344CB8AC3E}">
        <p14:creationId xmlns:p14="http://schemas.microsoft.com/office/powerpoint/2010/main" val="2636435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Social support and coping with stress</a:t>
            </a:r>
            <a:endParaRPr lang="en-US" sz="2800" dirty="0"/>
          </a:p>
        </p:txBody>
      </p:sp>
      <p:sp>
        <p:nvSpPr>
          <p:cNvPr id="3" name="Content Placeholder 2"/>
          <p:cNvSpPr>
            <a:spLocks noGrp="1"/>
          </p:cNvSpPr>
          <p:nvPr>
            <p:ph idx="1"/>
          </p:nvPr>
        </p:nvSpPr>
        <p:spPr>
          <a:xfrm>
            <a:off x="134940" y="2511962"/>
            <a:ext cx="8686800" cy="4000500"/>
          </a:xfrm>
        </p:spPr>
        <p:txBody>
          <a:bodyPr>
            <a:noAutofit/>
          </a:bodyPr>
          <a:lstStyle/>
          <a:p>
            <a:r>
              <a:rPr lang="en-US" sz="2400" dirty="0">
                <a:solidFill>
                  <a:srgbClr val="404040"/>
                </a:solidFill>
              </a:rPr>
              <a:t>In the </a:t>
            </a:r>
            <a:r>
              <a:rPr lang="en-US" sz="2400" dirty="0">
                <a:solidFill>
                  <a:srgbClr val="FF6600"/>
                </a:solidFill>
              </a:rPr>
              <a:t>buffering hypothesis</a:t>
            </a:r>
            <a:r>
              <a:rPr lang="en-US" sz="2400" dirty="0">
                <a:solidFill>
                  <a:srgbClr val="404040"/>
                </a:solidFill>
              </a:rPr>
              <a:t>, social support protects (or "buffers") people from the bad effects of stressful life events (e.g., death of a spouse, job loss)</a:t>
            </a:r>
            <a:r>
              <a:rPr lang="en-US" sz="2400" dirty="0" smtClean="0">
                <a:solidFill>
                  <a:srgbClr val="404040"/>
                </a:solidFill>
              </a:rPr>
              <a:t>.</a:t>
            </a:r>
          </a:p>
          <a:p>
            <a:r>
              <a:rPr lang="en-US" sz="2400" dirty="0" smtClean="0">
                <a:solidFill>
                  <a:srgbClr val="404040"/>
                </a:solidFill>
              </a:rPr>
              <a:t> Evidence </a:t>
            </a:r>
            <a:r>
              <a:rPr lang="en-US" sz="2400" dirty="0">
                <a:solidFill>
                  <a:srgbClr val="404040"/>
                </a:solidFill>
              </a:rPr>
              <a:t>for stress buffering is found when the </a:t>
            </a:r>
            <a:r>
              <a:rPr lang="en-US" sz="2400" b="1" dirty="0">
                <a:solidFill>
                  <a:srgbClr val="404040"/>
                </a:solidFill>
              </a:rPr>
              <a:t>correlation between stressful events and poor health is weaker for people with high social support</a:t>
            </a:r>
            <a:r>
              <a:rPr lang="en-US" sz="2400" dirty="0">
                <a:solidFill>
                  <a:srgbClr val="404040"/>
                </a:solidFill>
              </a:rPr>
              <a:t> than for people with low social support. </a:t>
            </a:r>
          </a:p>
        </p:txBody>
      </p:sp>
    </p:spTree>
    <p:extLst>
      <p:ext uri="{BB962C8B-B14F-4D97-AF65-F5344CB8AC3E}">
        <p14:creationId xmlns:p14="http://schemas.microsoft.com/office/powerpoint/2010/main" val="13244317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Social support and coping with stress</a:t>
            </a:r>
            <a:endParaRPr lang="en-US" sz="2800" dirty="0"/>
          </a:p>
        </p:txBody>
      </p:sp>
      <p:sp>
        <p:nvSpPr>
          <p:cNvPr id="3" name="Content Placeholder 2"/>
          <p:cNvSpPr>
            <a:spLocks noGrp="1"/>
          </p:cNvSpPr>
          <p:nvPr>
            <p:ph idx="1"/>
          </p:nvPr>
        </p:nvSpPr>
        <p:spPr>
          <a:xfrm>
            <a:off x="134940" y="2511962"/>
            <a:ext cx="8686800" cy="4000500"/>
          </a:xfrm>
        </p:spPr>
        <p:txBody>
          <a:bodyPr>
            <a:noAutofit/>
          </a:bodyPr>
          <a:lstStyle/>
          <a:p>
            <a:r>
              <a:rPr lang="en-US" sz="2400" dirty="0">
                <a:solidFill>
                  <a:srgbClr val="404040"/>
                </a:solidFill>
              </a:rPr>
              <a:t>The weak correlation between stress and health for people with high social support is often interpreted to mean that social support has protected people from stress. </a:t>
            </a:r>
            <a:endParaRPr lang="en-US" sz="2400" dirty="0" smtClean="0">
              <a:solidFill>
                <a:srgbClr val="404040"/>
              </a:solidFill>
            </a:endParaRPr>
          </a:p>
          <a:p>
            <a:r>
              <a:rPr lang="en-US" sz="2400" i="1" dirty="0" smtClean="0">
                <a:solidFill>
                  <a:srgbClr val="FF6600"/>
                </a:solidFill>
              </a:rPr>
              <a:t>In what ways can our social support help us through stress?</a:t>
            </a:r>
          </a:p>
        </p:txBody>
      </p:sp>
    </p:spTree>
    <p:extLst>
      <p:ext uri="{BB962C8B-B14F-4D97-AF65-F5344CB8AC3E}">
        <p14:creationId xmlns:p14="http://schemas.microsoft.com/office/powerpoint/2010/main" val="3062063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Social support and coping with stress</a:t>
            </a:r>
            <a:endParaRPr lang="en-US" sz="2800" dirty="0"/>
          </a:p>
        </p:txBody>
      </p:sp>
      <p:sp>
        <p:nvSpPr>
          <p:cNvPr id="3" name="Content Placeholder 2"/>
          <p:cNvSpPr>
            <a:spLocks noGrp="1"/>
          </p:cNvSpPr>
          <p:nvPr>
            <p:ph idx="1"/>
          </p:nvPr>
        </p:nvSpPr>
        <p:spPr>
          <a:xfrm>
            <a:off x="134940" y="2511962"/>
            <a:ext cx="8686800" cy="4000500"/>
          </a:xfrm>
        </p:spPr>
        <p:txBody>
          <a:bodyPr>
            <a:noAutofit/>
          </a:bodyPr>
          <a:lstStyle/>
          <a:p>
            <a:r>
              <a:rPr lang="en-US" sz="2400" dirty="0">
                <a:solidFill>
                  <a:srgbClr val="404040"/>
                </a:solidFill>
              </a:rPr>
              <a:t>A study by </a:t>
            </a:r>
            <a:r>
              <a:rPr lang="en-US" sz="2400" dirty="0" err="1" smtClean="0">
                <a:solidFill>
                  <a:srgbClr val="404040"/>
                </a:solidFill>
              </a:rPr>
              <a:t>Brownand</a:t>
            </a:r>
            <a:r>
              <a:rPr lang="en-US" sz="2400" dirty="0" smtClean="0">
                <a:solidFill>
                  <a:srgbClr val="404040"/>
                </a:solidFill>
              </a:rPr>
              <a:t> </a:t>
            </a:r>
            <a:r>
              <a:rPr lang="en-US" sz="2400" dirty="0">
                <a:solidFill>
                  <a:srgbClr val="404040"/>
                </a:solidFill>
              </a:rPr>
              <a:t>Harris </a:t>
            </a:r>
            <a:r>
              <a:rPr lang="en-US" sz="2400" dirty="0" smtClean="0">
                <a:solidFill>
                  <a:srgbClr val="404040"/>
                </a:solidFill>
              </a:rPr>
              <a:t>(2005) </a:t>
            </a:r>
            <a:r>
              <a:rPr lang="en-US" sz="2400" dirty="0">
                <a:solidFill>
                  <a:srgbClr val="404040"/>
                </a:solidFill>
              </a:rPr>
              <a:t>provides an example </a:t>
            </a:r>
            <a:r>
              <a:rPr lang="en-US" sz="2400" dirty="0" smtClean="0">
                <a:solidFill>
                  <a:srgbClr val="404040"/>
                </a:solidFill>
              </a:rPr>
              <a:t>of recent </a:t>
            </a:r>
            <a:r>
              <a:rPr lang="en-US" sz="2400" dirty="0">
                <a:solidFill>
                  <a:srgbClr val="404040"/>
                </a:solidFill>
              </a:rPr>
              <a:t>research addressing the buffering hypothesis. </a:t>
            </a:r>
            <a:endParaRPr lang="en-US" sz="2400" dirty="0" smtClean="0">
              <a:solidFill>
                <a:srgbClr val="404040"/>
              </a:solidFill>
            </a:endParaRPr>
          </a:p>
          <a:p>
            <a:r>
              <a:rPr lang="en-US" sz="2400" dirty="0" smtClean="0">
                <a:solidFill>
                  <a:srgbClr val="404040"/>
                </a:solidFill>
              </a:rPr>
              <a:t>The </a:t>
            </a:r>
            <a:r>
              <a:rPr lang="en-US" sz="2400" dirty="0">
                <a:solidFill>
                  <a:srgbClr val="404040"/>
                </a:solidFill>
              </a:rPr>
              <a:t>study investigated </a:t>
            </a:r>
            <a:r>
              <a:rPr lang="en-US" sz="2400" dirty="0" smtClean="0">
                <a:solidFill>
                  <a:srgbClr val="404040"/>
                </a:solidFill>
              </a:rPr>
              <a:t>the role </a:t>
            </a:r>
            <a:r>
              <a:rPr lang="en-US" sz="2400" dirty="0">
                <a:solidFill>
                  <a:srgbClr val="404040"/>
                </a:solidFill>
              </a:rPr>
              <a:t>of social support in moderating the relationship between life change </a:t>
            </a:r>
            <a:r>
              <a:rPr lang="en-US" sz="2400" dirty="0" smtClean="0">
                <a:solidFill>
                  <a:srgbClr val="404040"/>
                </a:solidFill>
              </a:rPr>
              <a:t>stress and </a:t>
            </a:r>
            <a:r>
              <a:rPr lang="en-US" sz="2400" dirty="0">
                <a:solidFill>
                  <a:srgbClr val="404040"/>
                </a:solidFill>
              </a:rPr>
              <a:t>psychiatric disorder in a large sample of </a:t>
            </a:r>
            <a:r>
              <a:rPr lang="en-US" sz="2400" b="1" dirty="0">
                <a:solidFill>
                  <a:srgbClr val="404040"/>
                </a:solidFill>
              </a:rPr>
              <a:t>l8-65-year-old women</a:t>
            </a:r>
            <a:r>
              <a:rPr lang="en-US" sz="2400" dirty="0">
                <a:solidFill>
                  <a:srgbClr val="404040"/>
                </a:solidFill>
              </a:rPr>
              <a:t>. </a:t>
            </a:r>
            <a:endParaRPr lang="en-US" sz="2400" i="1" dirty="0" smtClean="0">
              <a:solidFill>
                <a:srgbClr val="FF6600"/>
              </a:solidFill>
            </a:endParaRPr>
          </a:p>
        </p:txBody>
      </p:sp>
    </p:spTree>
    <p:extLst>
      <p:ext uri="{BB962C8B-B14F-4D97-AF65-F5344CB8AC3E}">
        <p14:creationId xmlns:p14="http://schemas.microsoft.com/office/powerpoint/2010/main" val="1091808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Social support and coping with stress</a:t>
            </a:r>
            <a:endParaRPr lang="en-US" sz="2800" dirty="0"/>
          </a:p>
        </p:txBody>
      </p:sp>
      <p:sp>
        <p:nvSpPr>
          <p:cNvPr id="3" name="Content Placeholder 2"/>
          <p:cNvSpPr>
            <a:spLocks noGrp="1"/>
          </p:cNvSpPr>
          <p:nvPr>
            <p:ph idx="1"/>
          </p:nvPr>
        </p:nvSpPr>
        <p:spPr>
          <a:xfrm>
            <a:off x="134940" y="2511962"/>
            <a:ext cx="8686800" cy="4000500"/>
          </a:xfrm>
        </p:spPr>
        <p:txBody>
          <a:bodyPr>
            <a:noAutofit/>
          </a:bodyPr>
          <a:lstStyle/>
          <a:p>
            <a:r>
              <a:rPr lang="en-US" sz="2400" dirty="0" smtClean="0"/>
              <a:t>Women reporting </a:t>
            </a:r>
            <a:r>
              <a:rPr lang="en-US" sz="2400" dirty="0"/>
              <a:t>that their husband or boyfriend was a </a:t>
            </a:r>
            <a:r>
              <a:rPr lang="en-US" sz="2400" dirty="0" smtClean="0"/>
              <a:t>conﬁdant-</a:t>
            </a:r>
            <a:r>
              <a:rPr lang="en-US" sz="2400" dirty="0"/>
              <a:t>a person with </a:t>
            </a:r>
            <a:r>
              <a:rPr lang="en-US" sz="2400" dirty="0" smtClean="0"/>
              <a:t>whom she </a:t>
            </a:r>
            <a:r>
              <a:rPr lang="en-US" sz="2400" dirty="0"/>
              <a:t>could talk about things that were troubling her</a:t>
            </a:r>
            <a:r>
              <a:rPr lang="en-US" sz="2400" dirty="0" smtClean="0"/>
              <a:t>-</a:t>
            </a:r>
            <a:r>
              <a:rPr lang="en-US" sz="2400" b="1" dirty="0" smtClean="0"/>
              <a:t>were </a:t>
            </a:r>
            <a:r>
              <a:rPr lang="en-US" sz="2400" b="1" dirty="0"/>
              <a:t>considered to </a:t>
            </a:r>
            <a:r>
              <a:rPr lang="en-US" sz="2400" b="1" dirty="0" smtClean="0"/>
              <a:t>have high </a:t>
            </a:r>
            <a:r>
              <a:rPr lang="en-US" sz="2400" b="1" dirty="0"/>
              <a:t>levels of support.</a:t>
            </a:r>
            <a:endParaRPr lang="en-US" sz="2400" b="1" i="1" dirty="0" smtClean="0">
              <a:solidFill>
                <a:srgbClr val="FF6600"/>
              </a:solidFill>
            </a:endParaRPr>
          </a:p>
        </p:txBody>
      </p:sp>
    </p:spTree>
    <p:extLst>
      <p:ext uri="{BB962C8B-B14F-4D97-AF65-F5344CB8AC3E}">
        <p14:creationId xmlns:p14="http://schemas.microsoft.com/office/powerpoint/2010/main" val="737680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Social support and coping with stress</a:t>
            </a:r>
            <a:endParaRPr lang="en-US" sz="2800" dirty="0"/>
          </a:p>
        </p:txBody>
      </p:sp>
      <p:sp>
        <p:nvSpPr>
          <p:cNvPr id="3" name="Content Placeholder 2"/>
          <p:cNvSpPr>
            <a:spLocks noGrp="1"/>
          </p:cNvSpPr>
          <p:nvPr>
            <p:ph idx="1"/>
          </p:nvPr>
        </p:nvSpPr>
        <p:spPr>
          <a:xfrm>
            <a:off x="134940" y="2511962"/>
            <a:ext cx="8686800" cy="4000500"/>
          </a:xfrm>
        </p:spPr>
        <p:txBody>
          <a:bodyPr>
            <a:noAutofit/>
          </a:bodyPr>
          <a:lstStyle/>
          <a:p>
            <a:r>
              <a:rPr lang="en-US" sz="2400" dirty="0"/>
              <a:t>Those not reporting such a tie were considered to </a:t>
            </a:r>
            <a:r>
              <a:rPr lang="en-US" sz="2400" dirty="0" smtClean="0"/>
              <a:t>have low </a:t>
            </a:r>
            <a:r>
              <a:rPr lang="en-US" sz="2400" dirty="0"/>
              <a:t>levels of </a:t>
            </a:r>
            <a:r>
              <a:rPr lang="en-US" sz="2400" dirty="0" smtClean="0"/>
              <a:t>support consistent </a:t>
            </a:r>
            <a:r>
              <a:rPr lang="en-US" sz="2400" dirty="0"/>
              <a:t>with the buffering </a:t>
            </a:r>
            <a:r>
              <a:rPr lang="en-US" sz="2400" dirty="0" smtClean="0"/>
              <a:t>hypothesis.</a:t>
            </a:r>
          </a:p>
          <a:p>
            <a:r>
              <a:rPr lang="en-US" sz="2400" dirty="0" smtClean="0"/>
              <a:t>Women </a:t>
            </a:r>
            <a:r>
              <a:rPr lang="en-US" sz="2400" dirty="0"/>
              <a:t>who </a:t>
            </a:r>
            <a:r>
              <a:rPr lang="en-US" sz="2400" dirty="0" smtClean="0"/>
              <a:t>had experienced </a:t>
            </a:r>
            <a:r>
              <a:rPr lang="en-US" sz="2400" dirty="0"/>
              <a:t>a severe life event and had low levels of support showed a </a:t>
            </a:r>
            <a:r>
              <a:rPr lang="en-US" sz="2400" dirty="0" smtClean="0"/>
              <a:t>substantial </a:t>
            </a:r>
            <a:r>
              <a:rPr lang="en-US" sz="2400" dirty="0"/>
              <a:t>increase in their degree of psychiatric disturbance compared to </a:t>
            </a:r>
            <a:r>
              <a:rPr lang="en-US" sz="2400" dirty="0" err="1" smtClean="0"/>
              <a:t>nonstressed</a:t>
            </a:r>
            <a:r>
              <a:rPr lang="en-US" sz="2400" dirty="0" smtClean="0"/>
              <a:t> women</a:t>
            </a:r>
            <a:r>
              <a:rPr lang="en-US" sz="2400" dirty="0"/>
              <a:t>. </a:t>
            </a:r>
            <a:endParaRPr lang="en-US" sz="2400" dirty="0" smtClean="0"/>
          </a:p>
          <a:p>
            <a:r>
              <a:rPr lang="en-US" sz="2400" dirty="0" smtClean="0"/>
              <a:t>While </a:t>
            </a:r>
            <a:r>
              <a:rPr lang="en-US" sz="2400" dirty="0"/>
              <a:t>women who had experienced a severe life event but had </a:t>
            </a:r>
            <a:r>
              <a:rPr lang="en-US" sz="2400" dirty="0" smtClean="0"/>
              <a:t>high levels </a:t>
            </a:r>
            <a:r>
              <a:rPr lang="en-US" sz="2400" dirty="0"/>
              <a:t>of support did not show increased pathology.</a:t>
            </a:r>
            <a:endParaRPr lang="en-US" sz="2400" b="1" i="1" dirty="0" smtClean="0">
              <a:solidFill>
                <a:srgbClr val="FF6600"/>
              </a:solidFill>
            </a:endParaRPr>
          </a:p>
        </p:txBody>
      </p:sp>
    </p:spTree>
    <p:extLst>
      <p:ext uri="{BB962C8B-B14F-4D97-AF65-F5344CB8AC3E}">
        <p14:creationId xmlns:p14="http://schemas.microsoft.com/office/powerpoint/2010/main" val="1726475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Conclusion</a:t>
            </a:r>
            <a:endParaRPr lang="en-US" sz="2800" dirty="0"/>
          </a:p>
        </p:txBody>
      </p:sp>
      <p:sp>
        <p:nvSpPr>
          <p:cNvPr id="3" name="Content Placeholder 2"/>
          <p:cNvSpPr>
            <a:spLocks noGrp="1"/>
          </p:cNvSpPr>
          <p:nvPr>
            <p:ph idx="1"/>
          </p:nvPr>
        </p:nvSpPr>
        <p:spPr>
          <a:xfrm>
            <a:off x="134940" y="2511962"/>
            <a:ext cx="8686800" cy="4000500"/>
          </a:xfrm>
        </p:spPr>
        <p:txBody>
          <a:bodyPr>
            <a:noAutofit/>
          </a:bodyPr>
          <a:lstStyle/>
          <a:p>
            <a:r>
              <a:rPr lang="en-US" sz="2400" dirty="0" smtClean="0"/>
              <a:t>Things to consider:</a:t>
            </a:r>
          </a:p>
          <a:p>
            <a:pPr lvl="1"/>
            <a:r>
              <a:rPr lang="en-US" b="1" i="1" dirty="0" smtClean="0">
                <a:solidFill>
                  <a:srgbClr val="FF6600"/>
                </a:solidFill>
              </a:rPr>
              <a:t>What does social research suggest about stress and stressors?</a:t>
            </a:r>
          </a:p>
          <a:p>
            <a:pPr lvl="1"/>
            <a:r>
              <a:rPr lang="en-US" b="1" i="1" dirty="0" smtClean="0">
                <a:solidFill>
                  <a:srgbClr val="FF6600"/>
                </a:solidFill>
              </a:rPr>
              <a:t>Should there be cultural differences in perceptions of social support?</a:t>
            </a:r>
          </a:p>
          <a:p>
            <a:pPr lvl="1"/>
            <a:r>
              <a:rPr lang="en-US" b="1" i="1" dirty="0" smtClean="0">
                <a:solidFill>
                  <a:srgbClr val="FF6600"/>
                </a:solidFill>
              </a:rPr>
              <a:t>What are the limitations to only taking ONE approach to stress?</a:t>
            </a:r>
          </a:p>
          <a:p>
            <a:pPr marL="349250" lvl="1" indent="0">
              <a:buNone/>
            </a:pPr>
            <a:endParaRPr lang="en-US" b="1" i="1" dirty="0" smtClean="0">
              <a:solidFill>
                <a:srgbClr val="FF6600"/>
              </a:solidFill>
            </a:endParaRPr>
          </a:p>
        </p:txBody>
      </p:sp>
    </p:spTree>
    <p:extLst>
      <p:ext uri="{BB962C8B-B14F-4D97-AF65-F5344CB8AC3E}">
        <p14:creationId xmlns:p14="http://schemas.microsoft.com/office/powerpoint/2010/main" val="401641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839027"/>
            <a:ext cx="8228013" cy="1927225"/>
          </a:xfrm>
        </p:spPr>
        <p:txBody>
          <a:bodyPr/>
          <a:lstStyle/>
          <a:p>
            <a:r>
              <a:rPr lang="en-US" sz="4400" dirty="0" smtClean="0">
                <a:solidFill>
                  <a:srgbClr val="FFFF00"/>
                </a:solidFill>
              </a:rPr>
              <a:t>Terms you have to know:</a:t>
            </a:r>
            <a:endParaRPr lang="en-US" sz="4400" dirty="0">
              <a:solidFill>
                <a:srgbClr val="FFFF00"/>
              </a:solidFill>
            </a:endParaRPr>
          </a:p>
        </p:txBody>
      </p:sp>
      <p:sp>
        <p:nvSpPr>
          <p:cNvPr id="3" name="Subtitle 2"/>
          <p:cNvSpPr>
            <a:spLocks noGrp="1"/>
          </p:cNvSpPr>
          <p:nvPr>
            <p:ph type="subTitle" idx="1"/>
          </p:nvPr>
        </p:nvSpPr>
        <p:spPr>
          <a:xfrm>
            <a:off x="1270771" y="2822567"/>
            <a:ext cx="7522709" cy="2359033"/>
          </a:xfrm>
        </p:spPr>
        <p:txBody>
          <a:bodyPr>
            <a:normAutofit fontScale="55000" lnSpcReduction="20000"/>
          </a:bodyPr>
          <a:lstStyle/>
          <a:p>
            <a:pPr marL="685800" indent="-685800" algn="l">
              <a:buFont typeface="Arial"/>
              <a:buChar char="•"/>
            </a:pPr>
            <a:r>
              <a:rPr lang="en-US" sz="4800" dirty="0" smtClean="0"/>
              <a:t>Stress/Stressor</a:t>
            </a:r>
          </a:p>
          <a:p>
            <a:pPr marL="685800" indent="-685800" algn="l">
              <a:buFont typeface="Arial"/>
              <a:buChar char="•"/>
            </a:pPr>
            <a:r>
              <a:rPr lang="en-US" sz="4800" dirty="0" smtClean="0"/>
              <a:t>Fight or Flight Response</a:t>
            </a:r>
          </a:p>
          <a:p>
            <a:pPr marL="685800" indent="-685800" algn="l">
              <a:buFont typeface="Arial"/>
              <a:buChar char="•"/>
            </a:pPr>
            <a:r>
              <a:rPr lang="en-US" sz="4800" dirty="0" smtClean="0"/>
              <a:t>General </a:t>
            </a:r>
            <a:r>
              <a:rPr lang="en-US" sz="4800" dirty="0" err="1" smtClean="0"/>
              <a:t>Adapative</a:t>
            </a:r>
            <a:r>
              <a:rPr lang="en-US" sz="4800" dirty="0" smtClean="0"/>
              <a:t> Syndrome</a:t>
            </a:r>
          </a:p>
          <a:p>
            <a:pPr marL="685800" indent="-685800" algn="l">
              <a:buFont typeface="Arial"/>
              <a:buChar char="•"/>
            </a:pPr>
            <a:r>
              <a:rPr lang="en-US" sz="4800" dirty="0" smtClean="0"/>
              <a:t>Epinephrine and </a:t>
            </a:r>
            <a:r>
              <a:rPr lang="en-US" sz="4800" dirty="0" err="1" smtClean="0"/>
              <a:t>Glucortocoid</a:t>
            </a:r>
            <a:r>
              <a:rPr lang="en-US" sz="4800" dirty="0" smtClean="0"/>
              <a:t> </a:t>
            </a:r>
          </a:p>
          <a:p>
            <a:pPr marL="685800" indent="-685800" algn="l">
              <a:buFont typeface="Arial"/>
              <a:buChar char="•"/>
            </a:pPr>
            <a:r>
              <a:rPr lang="en-US" sz="4800" dirty="0" smtClean="0"/>
              <a:t>Cognitive Appraisal Theory of </a:t>
            </a:r>
            <a:r>
              <a:rPr lang="en-US" sz="4800" dirty="0" smtClean="0"/>
              <a:t>Stress</a:t>
            </a:r>
          </a:p>
          <a:p>
            <a:pPr marL="685800" indent="-685800" algn="l">
              <a:buFont typeface="Arial"/>
              <a:buChar char="•"/>
            </a:pPr>
            <a:r>
              <a:rPr lang="en-US" sz="4800" dirty="0" smtClean="0"/>
              <a:t>Buffering Hypothesis</a:t>
            </a:r>
            <a:endParaRPr lang="en-US" sz="4800" dirty="0" smtClean="0"/>
          </a:p>
          <a:p>
            <a:pPr marL="685800" indent="-685800" algn="l">
              <a:buFont typeface="Arial"/>
              <a:buChar char="•"/>
            </a:pPr>
            <a:endParaRPr lang="en-US" sz="4800" dirty="0"/>
          </a:p>
        </p:txBody>
      </p:sp>
    </p:spTree>
    <p:extLst>
      <p:ext uri="{BB962C8B-B14F-4D97-AF65-F5344CB8AC3E}">
        <p14:creationId xmlns:p14="http://schemas.microsoft.com/office/powerpoint/2010/main" val="5398002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Review of Stress</a:t>
            </a:r>
            <a:endParaRPr lang="en-US" sz="2800" dirty="0"/>
          </a:p>
        </p:txBody>
      </p:sp>
      <p:sp>
        <p:nvSpPr>
          <p:cNvPr id="3" name="Content Placeholder 2"/>
          <p:cNvSpPr>
            <a:spLocks noGrp="1"/>
          </p:cNvSpPr>
          <p:nvPr>
            <p:ph idx="1"/>
          </p:nvPr>
        </p:nvSpPr>
        <p:spPr>
          <a:xfrm>
            <a:off x="566338" y="2682893"/>
            <a:ext cx="8229600" cy="3787792"/>
          </a:xfrm>
        </p:spPr>
        <p:txBody>
          <a:bodyPr>
            <a:normAutofit/>
          </a:bodyPr>
          <a:lstStyle/>
          <a:p>
            <a:r>
              <a:rPr lang="en-US" dirty="0">
                <a:solidFill>
                  <a:srgbClr val="FF0000"/>
                </a:solidFill>
              </a:rPr>
              <a:t>Stress:</a:t>
            </a:r>
            <a:r>
              <a:rPr lang="en-US" dirty="0"/>
              <a:t> A </a:t>
            </a:r>
            <a:r>
              <a:rPr lang="en-US" dirty="0">
                <a:solidFill>
                  <a:srgbClr val="FF0000"/>
                </a:solidFill>
              </a:rPr>
              <a:t>psychological and physical </a:t>
            </a:r>
            <a:r>
              <a:rPr lang="en-US" dirty="0"/>
              <a:t>response of the body that occurs whenever we must adapt to changing conditions, whether those conditions be </a:t>
            </a:r>
            <a:r>
              <a:rPr lang="en-US" i="1" dirty="0"/>
              <a:t>real or perceived, positive or negative. </a:t>
            </a:r>
            <a:endParaRPr lang="en-US" i="1" dirty="0" smtClean="0"/>
          </a:p>
          <a:p>
            <a:r>
              <a:rPr lang="en-US" dirty="0"/>
              <a:t>Although </a:t>
            </a:r>
            <a:r>
              <a:rPr lang="en-US" i="1" dirty="0"/>
              <a:t>everyone has stress in their lives</a:t>
            </a:r>
            <a:r>
              <a:rPr lang="en-US" dirty="0"/>
              <a:t>, people respond to stress in different </a:t>
            </a:r>
            <a:r>
              <a:rPr lang="en-US" dirty="0" smtClean="0"/>
              <a:t>ways culturally. </a:t>
            </a:r>
            <a:r>
              <a:rPr lang="en-US" dirty="0"/>
              <a:t>Some people seem to be severely affected while others seem calm, cool, and collected all the </a:t>
            </a:r>
            <a:r>
              <a:rPr lang="en-US" dirty="0" smtClean="0"/>
              <a:t>time.</a:t>
            </a:r>
          </a:p>
          <a:p>
            <a:r>
              <a:rPr lang="en-US" dirty="0" smtClean="0"/>
              <a:t>By definition, stress appears to have biological, cognitive, and sociocultural components. </a:t>
            </a:r>
            <a:endParaRPr lang="en-US" dirty="0"/>
          </a:p>
          <a:p>
            <a:endParaRPr lang="en-US" dirty="0"/>
          </a:p>
          <a:p>
            <a:endParaRPr lang="en-US" dirty="0"/>
          </a:p>
          <a:p>
            <a:endParaRPr lang="en-US" dirty="0"/>
          </a:p>
          <a:p>
            <a:endParaRPr lang="en-US" i="1" dirty="0"/>
          </a:p>
        </p:txBody>
      </p:sp>
    </p:spTree>
    <p:extLst>
      <p:ext uri="{BB962C8B-B14F-4D97-AF65-F5344CB8AC3E}">
        <p14:creationId xmlns:p14="http://schemas.microsoft.com/office/powerpoint/2010/main" val="40676128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Biopsychsocial</a:t>
            </a: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aspects of Stress</a:t>
            </a:r>
            <a:endParaRPr lang="en-US" sz="2800" dirty="0"/>
          </a:p>
        </p:txBody>
      </p:sp>
      <p:sp>
        <p:nvSpPr>
          <p:cNvPr id="3" name="Content Placeholder 2"/>
          <p:cNvSpPr>
            <a:spLocks noGrp="1"/>
          </p:cNvSpPr>
          <p:nvPr>
            <p:ph idx="1"/>
          </p:nvPr>
        </p:nvSpPr>
        <p:spPr>
          <a:xfrm>
            <a:off x="566338" y="2682893"/>
            <a:ext cx="8229600" cy="3787792"/>
          </a:xfrm>
        </p:spPr>
        <p:txBody>
          <a:bodyPr>
            <a:normAutofit/>
          </a:bodyPr>
          <a:lstStyle/>
          <a:p>
            <a:r>
              <a:rPr lang="en-US" dirty="0" smtClean="0"/>
              <a:t>As previously stated, </a:t>
            </a:r>
            <a:r>
              <a:rPr lang="en-US" dirty="0"/>
              <a:t>t</a:t>
            </a:r>
            <a:r>
              <a:rPr lang="en-US" dirty="0" smtClean="0"/>
              <a:t>he </a:t>
            </a:r>
            <a:r>
              <a:rPr lang="en-US" dirty="0"/>
              <a:t>term stress </a:t>
            </a:r>
            <a:r>
              <a:rPr lang="en-US" dirty="0" smtClean="0"/>
              <a:t>refers </a:t>
            </a:r>
            <a:r>
              <a:rPr lang="en-US" dirty="0"/>
              <a:t>both to the </a:t>
            </a:r>
            <a:r>
              <a:rPr lang="en-US" dirty="0">
                <a:solidFill>
                  <a:srgbClr val="FF0000"/>
                </a:solidFill>
              </a:rPr>
              <a:t>physiological and psychological </a:t>
            </a:r>
            <a:r>
              <a:rPr lang="en-US" dirty="0"/>
              <a:t>changes that occur when a stressor is present, and to the symptoms we consequently develop. </a:t>
            </a:r>
            <a:r>
              <a:rPr lang="en-US" dirty="0" smtClean="0"/>
              <a:t>Our cognitions (schemas, attention, etc.) shape our </a:t>
            </a:r>
            <a:r>
              <a:rPr lang="en-US" i="1" dirty="0" smtClean="0"/>
              <a:t>perception </a:t>
            </a:r>
            <a:r>
              <a:rPr lang="en-US" dirty="0" smtClean="0"/>
              <a:t>of stress, however, our bodies tell us when we </a:t>
            </a:r>
            <a:r>
              <a:rPr lang="en-US" i="1" dirty="0" smtClean="0"/>
              <a:t>feel</a:t>
            </a:r>
            <a:r>
              <a:rPr lang="en-US" dirty="0" smtClean="0"/>
              <a:t> stress.</a:t>
            </a:r>
          </a:p>
          <a:p>
            <a:r>
              <a:rPr lang="en-US" dirty="0" smtClean="0"/>
              <a:t>Moreover, our </a:t>
            </a:r>
            <a:r>
              <a:rPr lang="en-US" dirty="0" smtClean="0">
                <a:solidFill>
                  <a:srgbClr val="FF0000"/>
                </a:solidFill>
              </a:rPr>
              <a:t>culture </a:t>
            </a:r>
            <a:r>
              <a:rPr lang="en-US" dirty="0" smtClean="0"/>
              <a:t>gives us a tolerance and a vulnerability to certain stressors (i.e., IB culture).</a:t>
            </a:r>
          </a:p>
          <a:p>
            <a:r>
              <a:rPr lang="en-US" dirty="0" smtClean="0"/>
              <a:t>Psychological research has supported the assumption that stress has various aspects.</a:t>
            </a:r>
            <a:r>
              <a:rPr lang="en-US" dirty="0"/>
              <a:t>	</a:t>
            </a:r>
          </a:p>
          <a:p>
            <a:endParaRPr lang="en-US" dirty="0"/>
          </a:p>
          <a:p>
            <a:endParaRPr lang="en-US" dirty="0"/>
          </a:p>
          <a:p>
            <a:endParaRPr lang="en-US" dirty="0"/>
          </a:p>
          <a:p>
            <a:endParaRPr lang="en-US" i="1" dirty="0"/>
          </a:p>
        </p:txBody>
      </p:sp>
    </p:spTree>
    <p:extLst>
      <p:ext uri="{BB962C8B-B14F-4D97-AF65-F5344CB8AC3E}">
        <p14:creationId xmlns:p14="http://schemas.microsoft.com/office/powerpoint/2010/main" val="41240359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Biological aspects of Stress</a:t>
            </a:r>
            <a:endParaRPr lang="en-US" sz="2800" dirty="0"/>
          </a:p>
        </p:txBody>
      </p:sp>
      <p:sp>
        <p:nvSpPr>
          <p:cNvPr id="3" name="Content Placeholder 2"/>
          <p:cNvSpPr>
            <a:spLocks noGrp="1"/>
          </p:cNvSpPr>
          <p:nvPr>
            <p:ph idx="1"/>
          </p:nvPr>
        </p:nvSpPr>
        <p:spPr>
          <a:xfrm>
            <a:off x="228600" y="2682893"/>
            <a:ext cx="8458200" cy="3787792"/>
          </a:xfrm>
        </p:spPr>
        <p:txBody>
          <a:bodyPr>
            <a:normAutofit lnSpcReduction="10000"/>
          </a:bodyPr>
          <a:lstStyle/>
          <a:p>
            <a:r>
              <a:rPr lang="en-US" sz="2400" dirty="0" smtClean="0"/>
              <a:t>There are </a:t>
            </a:r>
            <a:r>
              <a:rPr lang="en-US" sz="2400" dirty="0" smtClean="0">
                <a:solidFill>
                  <a:srgbClr val="FF0000"/>
                </a:solidFill>
              </a:rPr>
              <a:t>several physiological responses </a:t>
            </a:r>
            <a:r>
              <a:rPr lang="en-US" sz="2400" dirty="0" smtClean="0"/>
              <a:t>that are reliably correlated with the experience of stress and with stressful physical stimuli. </a:t>
            </a:r>
          </a:p>
          <a:p>
            <a:r>
              <a:rPr lang="en-US" sz="2400" dirty="0" smtClean="0"/>
              <a:t>This repertoire of responses plays an important role in preparing individuals to cope with assumed internal or external stimuli that might threaten their well being or survival. </a:t>
            </a:r>
          </a:p>
          <a:p>
            <a:r>
              <a:rPr lang="en-US" sz="2400" dirty="0" smtClean="0"/>
              <a:t>Threats to homeostasis are met by acute physiological responses that are quick and engage our biological systems.</a:t>
            </a:r>
            <a:endParaRPr lang="en-US" i="1" dirty="0"/>
          </a:p>
        </p:txBody>
      </p:sp>
    </p:spTree>
    <p:extLst>
      <p:ext uri="{BB962C8B-B14F-4D97-AF65-F5344CB8AC3E}">
        <p14:creationId xmlns:p14="http://schemas.microsoft.com/office/powerpoint/2010/main" val="32198815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Biological aspects of Stress</a:t>
            </a:r>
            <a:endParaRPr lang="en-US" sz="2800" dirty="0"/>
          </a:p>
        </p:txBody>
      </p:sp>
      <p:sp>
        <p:nvSpPr>
          <p:cNvPr id="3" name="Content Placeholder 2"/>
          <p:cNvSpPr>
            <a:spLocks noGrp="1"/>
          </p:cNvSpPr>
          <p:nvPr>
            <p:ph idx="1"/>
          </p:nvPr>
        </p:nvSpPr>
        <p:spPr>
          <a:xfrm>
            <a:off x="47625" y="2682893"/>
            <a:ext cx="6200775" cy="3787792"/>
          </a:xfrm>
        </p:spPr>
        <p:txBody>
          <a:bodyPr>
            <a:normAutofit/>
          </a:bodyPr>
          <a:lstStyle/>
          <a:p>
            <a:r>
              <a:rPr lang="en-US" b="1" dirty="0"/>
              <a:t>Change in Body Chemistry: The Fight or Flight </a:t>
            </a:r>
            <a:r>
              <a:rPr lang="en-US" b="1" dirty="0" smtClean="0"/>
              <a:t>Response:</a:t>
            </a:r>
          </a:p>
          <a:p>
            <a:pPr lvl="1">
              <a:buFont typeface="Wingdings" charset="2"/>
              <a:buChar char="§"/>
            </a:pPr>
            <a:r>
              <a:rPr lang="en-US" dirty="0" smtClean="0"/>
              <a:t>When we experience excessive stress—whether from internal worry or external circumstance—a bodily reaction is triggered, called the </a:t>
            </a:r>
            <a:r>
              <a:rPr lang="en-US" dirty="0" smtClean="0">
                <a:solidFill>
                  <a:srgbClr val="FF0000"/>
                </a:solidFill>
              </a:rPr>
              <a:t>"fight or flight" </a:t>
            </a:r>
            <a:r>
              <a:rPr lang="en-US" dirty="0" smtClean="0"/>
              <a:t>response. </a:t>
            </a:r>
          </a:p>
          <a:p>
            <a:pPr lvl="1">
              <a:buFont typeface="Wingdings" charset="2"/>
              <a:buChar char="§"/>
            </a:pPr>
            <a:r>
              <a:rPr lang="en-US" dirty="0" smtClean="0"/>
              <a:t>Originally discovered by the great Harvard physiologist </a:t>
            </a:r>
            <a:r>
              <a:rPr lang="en-US" dirty="0" smtClean="0">
                <a:solidFill>
                  <a:srgbClr val="FF0000"/>
                </a:solidFill>
              </a:rPr>
              <a:t>Walter Cannon</a:t>
            </a:r>
            <a:r>
              <a:rPr lang="en-US" dirty="0" smtClean="0"/>
              <a:t>, this response is hard-wired into our brains and represents a </a:t>
            </a:r>
            <a:r>
              <a:rPr lang="en-US" i="1" dirty="0" smtClean="0"/>
              <a:t>genetic</a:t>
            </a:r>
            <a:r>
              <a:rPr lang="en-US" dirty="0" smtClean="0"/>
              <a:t> wisdom designed to protect us from bodily harm</a:t>
            </a:r>
          </a:p>
          <a:p>
            <a:endParaRPr lang="en-US" dirty="0"/>
          </a:p>
          <a:p>
            <a:endParaRPr lang="en-US" i="1" dirty="0"/>
          </a:p>
        </p:txBody>
      </p:sp>
      <p:pic>
        <p:nvPicPr>
          <p:cNvPr id="9218" name="Picture 2" descr="http://www.harvardsquarelibrary.org/unitarians/images/cannontop.jpg"/>
          <p:cNvPicPr>
            <a:picLocks noChangeAspect="1" noChangeArrowheads="1"/>
          </p:cNvPicPr>
          <p:nvPr/>
        </p:nvPicPr>
        <p:blipFill>
          <a:blip r:embed="rId2" cstate="print"/>
          <a:srcRect/>
          <a:stretch>
            <a:fillRect/>
          </a:stretch>
        </p:blipFill>
        <p:spPr bwMode="auto">
          <a:xfrm>
            <a:off x="6248400" y="2439987"/>
            <a:ext cx="2438400" cy="3667126"/>
          </a:xfrm>
          <a:prstGeom prst="rect">
            <a:avLst/>
          </a:prstGeom>
          <a:noFill/>
        </p:spPr>
      </p:pic>
    </p:spTree>
    <p:extLst>
      <p:ext uri="{BB962C8B-B14F-4D97-AF65-F5344CB8AC3E}">
        <p14:creationId xmlns:p14="http://schemas.microsoft.com/office/powerpoint/2010/main" val="32198815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Biological aspects of Stress</a:t>
            </a:r>
            <a:endParaRPr lang="en-US" sz="2800" dirty="0"/>
          </a:p>
        </p:txBody>
      </p:sp>
      <p:sp>
        <p:nvSpPr>
          <p:cNvPr id="3" name="Content Placeholder 2"/>
          <p:cNvSpPr>
            <a:spLocks noGrp="1"/>
          </p:cNvSpPr>
          <p:nvPr>
            <p:ph idx="1"/>
          </p:nvPr>
        </p:nvSpPr>
        <p:spPr>
          <a:xfrm>
            <a:off x="228600" y="2439987"/>
            <a:ext cx="8458200" cy="3787792"/>
          </a:xfrm>
        </p:spPr>
        <p:txBody>
          <a:bodyPr>
            <a:normAutofit/>
          </a:bodyPr>
          <a:lstStyle/>
          <a:p>
            <a:pPr>
              <a:buNone/>
            </a:pPr>
            <a:r>
              <a:rPr lang="en-US" b="1" dirty="0" smtClean="0"/>
              <a:t>What is fight or flight response?</a:t>
            </a:r>
          </a:p>
          <a:p>
            <a:r>
              <a:rPr lang="en-US" dirty="0" smtClean="0"/>
              <a:t>This fundamental </a:t>
            </a:r>
            <a:r>
              <a:rPr lang="en-US" b="1" dirty="0" smtClean="0"/>
              <a:t>physiological response </a:t>
            </a:r>
            <a:r>
              <a:rPr lang="en-US" dirty="0" smtClean="0"/>
              <a:t>forms the </a:t>
            </a:r>
            <a:r>
              <a:rPr lang="en-US" dirty="0" smtClean="0">
                <a:solidFill>
                  <a:srgbClr val="FF0000"/>
                </a:solidFill>
              </a:rPr>
              <a:t>foundation of modern day stress medicine. </a:t>
            </a:r>
          </a:p>
          <a:p>
            <a:r>
              <a:rPr lang="en-US" dirty="0" smtClean="0"/>
              <a:t>The "fight or flight response" is our body's </a:t>
            </a:r>
            <a:r>
              <a:rPr lang="en-US" dirty="0" smtClean="0">
                <a:solidFill>
                  <a:srgbClr val="FF0000"/>
                </a:solidFill>
              </a:rPr>
              <a:t>primitive, automatic, inborn</a:t>
            </a:r>
            <a:r>
              <a:rPr lang="en-US" dirty="0" smtClean="0"/>
              <a:t> </a:t>
            </a:r>
            <a:r>
              <a:rPr lang="en-US" dirty="0" smtClean="0">
                <a:solidFill>
                  <a:srgbClr val="FF0000"/>
                </a:solidFill>
              </a:rPr>
              <a:t>response</a:t>
            </a:r>
            <a:r>
              <a:rPr lang="en-US" dirty="0" smtClean="0"/>
              <a:t> that prepares the body to "fight" or "flee" from perceived attack, harm or threat to our survival.</a:t>
            </a:r>
          </a:p>
          <a:p>
            <a:endParaRPr lang="en-US" i="1" dirty="0"/>
          </a:p>
        </p:txBody>
      </p:sp>
    </p:spTree>
    <p:extLst>
      <p:ext uri="{BB962C8B-B14F-4D97-AF65-F5344CB8AC3E}">
        <p14:creationId xmlns:p14="http://schemas.microsoft.com/office/powerpoint/2010/main" val="321988152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3944</TotalTime>
  <Words>2114</Words>
  <Application>Microsoft Macintosh PowerPoint</Application>
  <PresentationFormat>On-screen Show (4:3)</PresentationFormat>
  <Paragraphs>164</Paragraphs>
  <Slides>38</Slides>
  <Notes>20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Genesis</vt:lpstr>
      <vt:lpstr>Health Psychology </vt:lpstr>
      <vt:lpstr>Objective 2.2 (EQ):</vt:lpstr>
      <vt:lpstr>Prologue Notes:</vt:lpstr>
      <vt:lpstr>Terms you have to know:</vt:lpstr>
      <vt:lpstr>Review of Stress</vt:lpstr>
      <vt:lpstr>Biopsychsocial aspects of Stress</vt:lpstr>
      <vt:lpstr>Biological aspects of Stress</vt:lpstr>
      <vt:lpstr>Biological aspects of Stress</vt:lpstr>
      <vt:lpstr>Biological aspects of Stress</vt:lpstr>
      <vt:lpstr>Biological aspects of Stress</vt:lpstr>
      <vt:lpstr>Biological aspects of Stress</vt:lpstr>
      <vt:lpstr>Biological aspects of Stress</vt:lpstr>
      <vt:lpstr>Biological aspects of Stress</vt:lpstr>
      <vt:lpstr>Biological aspects of Stress</vt:lpstr>
      <vt:lpstr>Biological aspects of Stress</vt:lpstr>
      <vt:lpstr>Biological aspects of Stress</vt:lpstr>
      <vt:lpstr>Biological aspects of Stress</vt:lpstr>
      <vt:lpstr>Cognitive aspects of Stress</vt:lpstr>
      <vt:lpstr>Cognitive aspects of Stress</vt:lpstr>
      <vt:lpstr>Cognitive aspects of Stress</vt:lpstr>
      <vt:lpstr>Cognitive aspects of Stress</vt:lpstr>
      <vt:lpstr>Cognitive aspects of Stress</vt:lpstr>
      <vt:lpstr>Cognitive aspects of Stress</vt:lpstr>
      <vt:lpstr>Cognitive aspects of Stress</vt:lpstr>
      <vt:lpstr>Social aspects of Stress</vt:lpstr>
      <vt:lpstr>Social aspects of Stress</vt:lpstr>
      <vt:lpstr>Culture and Stress</vt:lpstr>
      <vt:lpstr>Discussion </vt:lpstr>
      <vt:lpstr>Exposure to Stress</vt:lpstr>
      <vt:lpstr>Exposure to Stress</vt:lpstr>
      <vt:lpstr>Social support and coping with stress</vt:lpstr>
      <vt:lpstr>Social support and coping with stress</vt:lpstr>
      <vt:lpstr>Social support and coping with stress</vt:lpstr>
      <vt:lpstr>Social support and coping with stress</vt:lpstr>
      <vt:lpstr>Social support and coping with stress</vt:lpstr>
      <vt:lpstr>Social support and coping with stress</vt:lpstr>
      <vt:lpstr>Social support and coping with stress</vt:lpstr>
      <vt:lpstr>Conclusion</vt:lpstr>
    </vt:vector>
  </TitlesOfParts>
  <Company>Teacher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Psychology</dc:title>
  <dc:creator>Bryan Freeman</dc:creator>
  <cp:lastModifiedBy>Bryan Freeman</cp:lastModifiedBy>
  <cp:revision>213</cp:revision>
  <dcterms:created xsi:type="dcterms:W3CDTF">2013-01-04T07:21:49Z</dcterms:created>
  <dcterms:modified xsi:type="dcterms:W3CDTF">2013-01-16T00:30:33Z</dcterms:modified>
</cp:coreProperties>
</file>